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FF035-652F-4C9B-9F1A-5D7A95531795}" v="3" dt="2020-07-20T15:04:15.270"/>
    <p1510:client id="{CF00CF91-9F44-4AEE-AB73-CB74FC5AF736}" v="35" dt="2020-07-07T15:57:34.530"/>
    <p1510:client id="{ED85F6C7-E048-4295-89F5-856A2C3030D3}" v="33" dt="2020-07-03T10:52:53.957"/>
    <p1510:client id="{FCEF7355-F272-4BE3-9920-3A92FD4D79BE}" v="6" dt="2020-07-07T16:22:54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. Davies" userId="S::davies.o_hungerhillschool.com#ext#@doncasterutc450.onmicrosoft.com::e5fd3231-ebe2-48d0-8569-6fce42c57a80" providerId="AD" clId="Web-{ED85F6C7-E048-4295-89F5-856A2C3030D3}"/>
    <pc:docChg chg="modSld">
      <pc:chgData name="O. Davies" userId="S::davies.o_hungerhillschool.com#ext#@doncasterutc450.onmicrosoft.com::e5fd3231-ebe2-48d0-8569-6fce42c57a80" providerId="AD" clId="Web-{ED85F6C7-E048-4295-89F5-856A2C3030D3}" dt="2020-07-03T10:52:53.957" v="32" actId="14100"/>
      <pc:docMkLst>
        <pc:docMk/>
      </pc:docMkLst>
      <pc:sldChg chg="addSp modSp">
        <pc:chgData name="O. Davies" userId="S::davies.o_hungerhillschool.com#ext#@doncasterutc450.onmicrosoft.com::e5fd3231-ebe2-48d0-8569-6fce42c57a80" providerId="AD" clId="Web-{ED85F6C7-E048-4295-89F5-856A2C3030D3}" dt="2020-07-03T10:52:53.957" v="32" actId="14100"/>
        <pc:sldMkLst>
          <pc:docMk/>
          <pc:sldMk cId="1265239635" sldId="256"/>
        </pc:sldMkLst>
        <pc:spChg chg="add mod">
          <ac:chgData name="O. Davies" userId="S::davies.o_hungerhillschool.com#ext#@doncasterutc450.onmicrosoft.com::e5fd3231-ebe2-48d0-8569-6fce42c57a80" providerId="AD" clId="Web-{ED85F6C7-E048-4295-89F5-856A2C3030D3}" dt="2020-07-03T10:52:53.957" v="32" actId="14100"/>
          <ac:spMkLst>
            <pc:docMk/>
            <pc:sldMk cId="1265239635" sldId="256"/>
            <ac:spMk id="3" creationId="{F05F089F-D8A8-44F8-B9B3-4F2A53718CA8}"/>
          </ac:spMkLst>
        </pc:spChg>
        <pc:spChg chg="mod">
          <ac:chgData name="O. Davies" userId="S::davies.o_hungerhillschool.com#ext#@doncasterutc450.onmicrosoft.com::e5fd3231-ebe2-48d0-8569-6fce42c57a80" providerId="AD" clId="Web-{ED85F6C7-E048-4295-89F5-856A2C3030D3}" dt="2020-07-03T10:51:42.159" v="0" actId="20577"/>
          <ac:spMkLst>
            <pc:docMk/>
            <pc:sldMk cId="1265239635" sldId="256"/>
            <ac:spMk id="7" creationId="{1E6FD191-42EB-4770-83C8-F70AF5C69E4B}"/>
          </ac:spMkLst>
        </pc:spChg>
        <pc:graphicFrameChg chg="mod">
          <ac:chgData name="O. Davies" userId="S::davies.o_hungerhillschool.com#ext#@doncasterutc450.onmicrosoft.com::e5fd3231-ebe2-48d0-8569-6fce42c57a80" providerId="AD" clId="Web-{ED85F6C7-E048-4295-89F5-856A2C3030D3}" dt="2020-07-03T10:52:37.269" v="29" actId="1076"/>
          <ac:graphicFrameMkLst>
            <pc:docMk/>
            <pc:sldMk cId="1265239635" sldId="256"/>
            <ac:graphicFrameMk id="29" creationId="{065CAD5E-52BB-4DA8-BBBC-18717DD27CBD}"/>
          </ac:graphicFrameMkLst>
        </pc:graphicFrameChg>
      </pc:sldChg>
    </pc:docChg>
  </pc:docChgLst>
  <pc:docChgLst>
    <pc:chgData name="tracykeith" userId="S::tracykeith_hotmail.co.uk#ext#@doncasterutc450.onmicrosoft.com::2168a83b-89e3-4d1c-87ec-27e85240c440" providerId="AD" clId="Web-{1D9FF035-652F-4C9B-9F1A-5D7A95531795}"/>
    <pc:docChg chg="modSld">
      <pc:chgData name="tracykeith" userId="S::tracykeith_hotmail.co.uk#ext#@doncasterutc450.onmicrosoft.com::2168a83b-89e3-4d1c-87ec-27e85240c440" providerId="AD" clId="Web-{1D9FF035-652F-4C9B-9F1A-5D7A95531795}" dt="2020-07-20T15:04:15.270" v="1" actId="1076"/>
      <pc:docMkLst>
        <pc:docMk/>
      </pc:docMkLst>
      <pc:sldChg chg="modSp">
        <pc:chgData name="tracykeith" userId="S::tracykeith_hotmail.co.uk#ext#@doncasterutc450.onmicrosoft.com::2168a83b-89e3-4d1c-87ec-27e85240c440" providerId="AD" clId="Web-{1D9FF035-652F-4C9B-9F1A-5D7A95531795}" dt="2020-07-20T15:04:15.270" v="1" actId="1076"/>
        <pc:sldMkLst>
          <pc:docMk/>
          <pc:sldMk cId="4115530790" sldId="257"/>
        </pc:sldMkLst>
        <pc:spChg chg="mod">
          <ac:chgData name="tracykeith" userId="S::tracykeith_hotmail.co.uk#ext#@doncasterutc450.onmicrosoft.com::2168a83b-89e3-4d1c-87ec-27e85240c440" providerId="AD" clId="Web-{1D9FF035-652F-4C9B-9F1A-5D7A95531795}" dt="2020-07-20T15:04:06.113" v="0" actId="20577"/>
          <ac:spMkLst>
            <pc:docMk/>
            <pc:sldMk cId="4115530790" sldId="257"/>
            <ac:spMk id="3" creationId="{258FC657-5F86-416F-8B50-0E564592BECC}"/>
          </ac:spMkLst>
        </pc:spChg>
        <pc:picChg chg="mod">
          <ac:chgData name="tracykeith" userId="S::tracykeith_hotmail.co.uk#ext#@doncasterutc450.onmicrosoft.com::2168a83b-89e3-4d1c-87ec-27e85240c440" providerId="AD" clId="Web-{1D9FF035-652F-4C9B-9F1A-5D7A95531795}" dt="2020-07-20T15:04:15.270" v="1" actId="1076"/>
          <ac:picMkLst>
            <pc:docMk/>
            <pc:sldMk cId="4115530790" sldId="257"/>
            <ac:picMk id="2072" creationId="{919CC39B-26D1-452D-B9A5-F875E5D7237A}"/>
          </ac:picMkLst>
        </pc:picChg>
      </pc:sldChg>
    </pc:docChg>
  </pc:docChgLst>
  <pc:docChgLst>
    <pc:chgData name="lizzieskelding" userId="S::lizzieskelding_hotmail.com#ext#@doncasterutc450.onmicrosoft.com::56699fc0-b45d-4d5c-9a0a-a6ea4a203bc6" providerId="AD" clId="Web-{FCEF7355-F272-4BE3-9920-3A92FD4D79BE}"/>
    <pc:docChg chg="modSld">
      <pc:chgData name="lizzieskelding" userId="S::lizzieskelding_hotmail.com#ext#@doncasterutc450.onmicrosoft.com::56699fc0-b45d-4d5c-9a0a-a6ea4a203bc6" providerId="AD" clId="Web-{FCEF7355-F272-4BE3-9920-3A92FD4D79BE}" dt="2020-07-07T16:22:54.456" v="5" actId="20577"/>
      <pc:docMkLst>
        <pc:docMk/>
      </pc:docMkLst>
      <pc:sldChg chg="modSp">
        <pc:chgData name="lizzieskelding" userId="S::lizzieskelding_hotmail.com#ext#@doncasterutc450.onmicrosoft.com::56699fc0-b45d-4d5c-9a0a-a6ea4a203bc6" providerId="AD" clId="Web-{FCEF7355-F272-4BE3-9920-3A92FD4D79BE}" dt="2020-07-07T16:22:54.456" v="5" actId="20577"/>
        <pc:sldMkLst>
          <pc:docMk/>
          <pc:sldMk cId="4115530790" sldId="257"/>
        </pc:sldMkLst>
        <pc:spChg chg="mod">
          <ac:chgData name="lizzieskelding" userId="S::lizzieskelding_hotmail.com#ext#@doncasterutc450.onmicrosoft.com::56699fc0-b45d-4d5c-9a0a-a6ea4a203bc6" providerId="AD" clId="Web-{FCEF7355-F272-4BE3-9920-3A92FD4D79BE}" dt="2020-07-07T16:22:54.456" v="5" actId="20577"/>
          <ac:spMkLst>
            <pc:docMk/>
            <pc:sldMk cId="4115530790" sldId="257"/>
            <ac:spMk id="3" creationId="{258FC657-5F86-416F-8B50-0E564592BECC}"/>
          </ac:spMkLst>
        </pc:spChg>
      </pc:sldChg>
    </pc:docChg>
  </pc:docChgLst>
  <pc:docChgLst>
    <pc:chgData name="lizzieskelding" userId="S::lizzieskelding_hotmail.com#ext#@doncasterutc450.onmicrosoft.com::56699fc0-b45d-4d5c-9a0a-a6ea4a203bc6" providerId="AD" clId="Web-{CF00CF91-9F44-4AEE-AB73-CB74FC5AF736}"/>
    <pc:docChg chg="modSld">
      <pc:chgData name="lizzieskelding" userId="S::lizzieskelding_hotmail.com#ext#@doncasterutc450.onmicrosoft.com::56699fc0-b45d-4d5c-9a0a-a6ea4a203bc6" providerId="AD" clId="Web-{CF00CF91-9F44-4AEE-AB73-CB74FC5AF736}" dt="2020-07-07T15:57:34.530" v="32" actId="20577"/>
      <pc:docMkLst>
        <pc:docMk/>
      </pc:docMkLst>
      <pc:sldChg chg="modSp">
        <pc:chgData name="lizzieskelding" userId="S::lizzieskelding_hotmail.com#ext#@doncasterutc450.onmicrosoft.com::56699fc0-b45d-4d5c-9a0a-a6ea4a203bc6" providerId="AD" clId="Web-{CF00CF91-9F44-4AEE-AB73-CB74FC5AF736}" dt="2020-07-07T15:54:35.718" v="17"/>
        <pc:sldMkLst>
          <pc:docMk/>
          <pc:sldMk cId="1265239635" sldId="256"/>
        </pc:sldMkLst>
        <pc:spChg chg="mod">
          <ac:chgData name="lizzieskelding" userId="S::lizzieskelding_hotmail.com#ext#@doncasterutc450.onmicrosoft.com::56699fc0-b45d-4d5c-9a0a-a6ea4a203bc6" providerId="AD" clId="Web-{CF00CF91-9F44-4AEE-AB73-CB74FC5AF736}" dt="2020-07-07T15:54:30.703" v="14" actId="20577"/>
          <ac:spMkLst>
            <pc:docMk/>
            <pc:sldMk cId="1265239635" sldId="256"/>
            <ac:spMk id="3" creationId="{F05F089F-D8A8-44F8-B9B3-4F2A53718CA8}"/>
          </ac:spMkLst>
        </pc:spChg>
        <pc:spChg chg="mod">
          <ac:chgData name="lizzieskelding" userId="S::lizzieskelding_hotmail.com#ext#@doncasterutc450.onmicrosoft.com::56699fc0-b45d-4d5c-9a0a-a6ea4a203bc6" providerId="AD" clId="Web-{CF00CF91-9F44-4AEE-AB73-CB74FC5AF736}" dt="2020-07-07T15:53:31.281" v="1" actId="20577"/>
          <ac:spMkLst>
            <pc:docMk/>
            <pc:sldMk cId="1265239635" sldId="256"/>
            <ac:spMk id="7" creationId="{1E6FD191-42EB-4770-83C8-F70AF5C69E4B}"/>
          </ac:spMkLst>
        </pc:spChg>
        <pc:graphicFrameChg chg="mod modGraphic">
          <ac:chgData name="lizzieskelding" userId="S::lizzieskelding_hotmail.com#ext#@doncasterutc450.onmicrosoft.com::56699fc0-b45d-4d5c-9a0a-a6ea4a203bc6" providerId="AD" clId="Web-{CF00CF91-9F44-4AEE-AB73-CB74FC5AF736}" dt="2020-07-07T15:54:35.718" v="17"/>
          <ac:graphicFrameMkLst>
            <pc:docMk/>
            <pc:sldMk cId="1265239635" sldId="256"/>
            <ac:graphicFrameMk id="29" creationId="{065CAD5E-52BB-4DA8-BBBC-18717DD27CBD}"/>
          </ac:graphicFrameMkLst>
        </pc:graphicFrameChg>
      </pc:sldChg>
      <pc:sldChg chg="modSp">
        <pc:chgData name="lizzieskelding" userId="S::lizzieskelding_hotmail.com#ext#@doncasterutc450.onmicrosoft.com::56699fc0-b45d-4d5c-9a0a-a6ea4a203bc6" providerId="AD" clId="Web-{CF00CF91-9F44-4AEE-AB73-CB74FC5AF736}" dt="2020-07-07T15:57:34.530" v="32" actId="20577"/>
        <pc:sldMkLst>
          <pc:docMk/>
          <pc:sldMk cId="4115530790" sldId="257"/>
        </pc:sldMkLst>
        <pc:spChg chg="mod">
          <ac:chgData name="lizzieskelding" userId="S::lizzieskelding_hotmail.com#ext#@doncasterutc450.onmicrosoft.com::56699fc0-b45d-4d5c-9a0a-a6ea4a203bc6" providerId="AD" clId="Web-{CF00CF91-9F44-4AEE-AB73-CB74FC5AF736}" dt="2020-07-07T15:57:19.186" v="28" actId="20577"/>
          <ac:spMkLst>
            <pc:docMk/>
            <pc:sldMk cId="4115530790" sldId="257"/>
            <ac:spMk id="2" creationId="{BE57DF29-4BD2-4453-B5B5-D1BA9A6D7E48}"/>
          </ac:spMkLst>
        </pc:spChg>
        <pc:spChg chg="mod">
          <ac:chgData name="lizzieskelding" userId="S::lizzieskelding_hotmail.com#ext#@doncasterutc450.onmicrosoft.com::56699fc0-b45d-4d5c-9a0a-a6ea4a203bc6" providerId="AD" clId="Web-{CF00CF91-9F44-4AEE-AB73-CB74FC5AF736}" dt="2020-07-07T15:57:34.530" v="32" actId="20577"/>
          <ac:spMkLst>
            <pc:docMk/>
            <pc:sldMk cId="4115530790" sldId="257"/>
            <ac:spMk id="3" creationId="{258FC657-5F86-416F-8B50-0E564592BE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C6F-17A5-4395-B492-A0AC2FD891F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87FC6-41CA-4159-BF6A-EA78D9BC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3524"/>
            <a:ext cx="2011854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49AD7-DF4F-43D9-8DD4-2C06E2DD87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14" y="140911"/>
            <a:ext cx="2471690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B2F7D-B2CC-4ACA-B842-788653446B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967740"/>
            <a:ext cx="5111750" cy="4953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FD191-42EB-4770-83C8-F70AF5C69E4B}"/>
              </a:ext>
            </a:extLst>
          </p:cNvPr>
          <p:cNvSpPr txBox="1"/>
          <p:nvPr/>
        </p:nvSpPr>
        <p:spPr>
          <a:xfrm>
            <a:off x="288663" y="1638455"/>
            <a:ext cx="6248717" cy="76022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What does this qualification cover?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200" dirty="0">
                <a:latin typeface="Arial"/>
                <a:cs typeface="Arial"/>
              </a:rPr>
              <a:t>Level 3 Core Maths is a qualification for Post 16 Study, sitting in between GCSE and A-Level Mathematics. The course was designed to enhance GCSE skills, developing them further with a focus on application in real life context.  </a:t>
            </a:r>
          </a:p>
          <a:p>
            <a:pPr fontAlgn="base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8FF082-890B-48DB-9F10-3EEF940A30C2}"/>
              </a:ext>
            </a:extLst>
          </p:cNvPr>
          <p:cNvSpPr/>
          <p:nvPr/>
        </p:nvSpPr>
        <p:spPr>
          <a:xfrm>
            <a:off x="288663" y="8782150"/>
            <a:ext cx="6248717" cy="8181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8F714-86A5-41E6-B5C3-D1884B59C474}"/>
              </a:ext>
            </a:extLst>
          </p:cNvPr>
          <p:cNvSpPr/>
          <p:nvPr/>
        </p:nvSpPr>
        <p:spPr>
          <a:xfrm>
            <a:off x="268240" y="954502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MATHEMATICS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1263A-68C3-49F4-B908-F526B820AA4A}"/>
              </a:ext>
            </a:extLst>
          </p:cNvPr>
          <p:cNvSpPr/>
          <p:nvPr/>
        </p:nvSpPr>
        <p:spPr>
          <a:xfrm>
            <a:off x="2316019" y="497739"/>
            <a:ext cx="25215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3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D3DCF911-8C90-4C02-BB7C-60D308E3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74DDE1-42D6-40AC-AD79-D88FFA164543}"/>
              </a:ext>
            </a:extLst>
          </p:cNvPr>
          <p:cNvSpPr txBox="1"/>
          <p:nvPr/>
        </p:nvSpPr>
        <p:spPr>
          <a:xfrm>
            <a:off x="320620" y="8717104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What’s included </a:t>
            </a:r>
            <a:endParaRPr lang="en-GB" dirty="0"/>
          </a:p>
          <a:p>
            <a:endParaRPr lang="en-GB" dirty="0"/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E501B348-70BD-4C58-96E2-89DCC77B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9007989"/>
            <a:ext cx="6062868" cy="81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65CAD5E-52BB-4DA8-BBBC-18717DD27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72772"/>
              </p:ext>
            </p:extLst>
          </p:nvPr>
        </p:nvGraphicFramePr>
        <p:xfrm>
          <a:off x="524905" y="4222603"/>
          <a:ext cx="5724937" cy="4599220"/>
        </p:xfrm>
        <a:graphic>
          <a:graphicData uri="http://schemas.openxmlformats.org/drawingml/2006/table">
            <a:tbl>
              <a:tblPr/>
              <a:tblGrid>
                <a:gridCol w="1633121">
                  <a:extLst>
                    <a:ext uri="{9D8B030D-6E8A-4147-A177-3AD203B41FA5}">
                      <a16:colId xmlns:a16="http://schemas.microsoft.com/office/drawing/2014/main" val="2034118632"/>
                    </a:ext>
                  </a:extLst>
                </a:gridCol>
                <a:gridCol w="4091816">
                  <a:extLst>
                    <a:ext uri="{9D8B030D-6E8A-4147-A177-3AD203B41FA5}">
                      <a16:colId xmlns:a16="http://schemas.microsoft.com/office/drawing/2014/main" val="842377183"/>
                    </a:ext>
                  </a:extLst>
                </a:gridCol>
              </a:tblGrid>
              <a:tr h="3066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Type </a:t>
                      </a:r>
                      <a:endParaRPr lang="en-GB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Topics Cover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6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6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6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26057"/>
                  </a:ext>
                </a:extLst>
              </a:tr>
              <a:tr h="118265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Application of Statistics </a:t>
                      </a:r>
                      <a:endParaRPr lang="en-GB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Populations, distributions and Sampling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Time series and moving averages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Statistical diagrams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Analysing distributions and spreads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Correlations and distributions  </a:t>
                      </a:r>
                    </a:p>
                  </a:txBody>
                  <a:tcPr>
                    <a:lnL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6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633831"/>
                  </a:ext>
                </a:extLst>
              </a:tr>
              <a:tr h="118265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Probability </a:t>
                      </a:r>
                      <a:endParaRPr lang="en-GB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Probability of events, limitations and bias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Set theory and Venn Diagrams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Independent and Dependent events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Probability Diagrams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Interpretation of risk </a:t>
                      </a:r>
                    </a:p>
                  </a:txBody>
                  <a:tcPr>
                    <a:lnL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1783"/>
                  </a:ext>
                </a:extLst>
              </a:tr>
              <a:tr h="9636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Linear Programming  </a:t>
                      </a:r>
                      <a:endParaRPr lang="en-GB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3828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828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828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Simultaneous equations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Algebraic modelling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Graphical modelling and solutions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Linear and quadratic functions </a:t>
                      </a:r>
                    </a:p>
                  </a:txBody>
                  <a:tcPr>
                    <a:lnL w="7620" cap="flat" cmpd="sng" algn="ctr">
                      <a:solidFill>
                        <a:srgbClr val="3828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6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20391"/>
                  </a:ext>
                </a:extLst>
              </a:tr>
              <a:tr h="9636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Sequences and Growth </a:t>
                      </a:r>
                      <a:endParaRPr lang="en-GB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B8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8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828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8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Growth and decay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Repeated percentage change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Sketching of functions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Arithmetic and Geometric sequences  </a:t>
                      </a:r>
                    </a:p>
                  </a:txBody>
                  <a:tcPr>
                    <a:lnL w="7620" cap="flat" cmpd="sng" algn="ctr">
                      <a:solidFill>
                        <a:srgbClr val="B8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82A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29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2A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232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5F089F-D8A8-44F8-B9B3-4F2A53718CA8}"/>
              </a:ext>
            </a:extLst>
          </p:cNvPr>
          <p:cNvSpPr txBox="1"/>
          <p:nvPr/>
        </p:nvSpPr>
        <p:spPr>
          <a:xfrm>
            <a:off x="307549" y="2548618"/>
            <a:ext cx="622522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A</a:t>
            </a:r>
            <a:r>
              <a:rPr lang="en-US" sz="1400" b="1" dirty="0">
                <a:ea typeface="+mn-lt"/>
                <a:cs typeface="+mn-lt"/>
              </a:rPr>
              <a:t>ssessment</a:t>
            </a:r>
            <a:endParaRPr lang="en-US" sz="1400" dirty="0">
              <a:ea typeface="+mn-lt"/>
              <a:cs typeface="+mn-lt"/>
            </a:endParaRPr>
          </a:p>
          <a:p>
            <a:r>
              <a:rPr lang="en-GB" sz="1400" dirty="0">
                <a:latin typeface="Arial"/>
                <a:cs typeface="Arial"/>
              </a:rPr>
              <a:t>The course is assessed at the end of the year 13 and is 100% exam based. The assessment consists of two papers, both of which are calculator. The course is worth the equivalent of half an A-Level and combines well with Extended Project Qualification (EPQ).</a:t>
            </a:r>
            <a:endParaRPr lang="en-US" sz="1400" dirty="0">
              <a:ea typeface="+mn-lt"/>
              <a:cs typeface="+mn-lt"/>
            </a:endParaRPr>
          </a:p>
          <a:p>
            <a:r>
              <a:rPr lang="en-GB" sz="1400" dirty="0">
                <a:latin typeface="Arial"/>
                <a:cs typeface="Arial"/>
              </a:rPr>
              <a:t>Paper 1 – Mathematical Comprehension (40% of the qualification) </a:t>
            </a:r>
            <a:endParaRPr lang="en-US" sz="1400">
              <a:ea typeface="+mn-lt"/>
              <a:cs typeface="+mn-lt"/>
            </a:endParaRPr>
          </a:p>
          <a:p>
            <a:r>
              <a:rPr lang="en-GB" sz="1400" dirty="0">
                <a:latin typeface="Arial"/>
                <a:cs typeface="Arial"/>
              </a:rPr>
              <a:t>Paper 2 – Mathematical Applications (60% of the qualification)</a:t>
            </a:r>
            <a:endParaRPr lang="en-GB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2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ACDBACB8-8C13-499E-BDC4-AC4D2B47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E57DF29-4BD2-4453-B5B5-D1BA9A6D7E48}"/>
              </a:ext>
            </a:extLst>
          </p:cNvPr>
          <p:cNvSpPr txBox="1"/>
          <p:nvPr/>
        </p:nvSpPr>
        <p:spPr>
          <a:xfrm>
            <a:off x="246378" y="6845299"/>
            <a:ext cx="2982595" cy="255136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Features</a:t>
            </a:r>
          </a:p>
          <a:p>
            <a:pPr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Arial"/>
                <a:ea typeface="Calibri" panose="020F0502020204030204" pitchFamily="34" charset="0"/>
                <a:cs typeface="Arial"/>
              </a:rPr>
              <a:t>Level 3 Core Mathematics bu</a:t>
            </a:r>
            <a:r>
              <a:rPr lang="en-US" sz="1000" dirty="0">
                <a:latin typeface="Arial"/>
                <a:ea typeface="Calibri" panose="020F0502020204030204" pitchFamily="34" charset="0"/>
                <a:cs typeface="Arial"/>
              </a:rPr>
              <a:t>ilds upon the skills that you will have learnt at GCSE. There is a greater emphasis on problem solving skills and applying mathematics to solving problems effecting your everyday life. This includes areas such as: financial mathematics and using statistics to </a:t>
            </a:r>
            <a:r>
              <a:rPr lang="en-US" sz="1000" dirty="0" err="1">
                <a:latin typeface="Arial"/>
                <a:ea typeface="Calibri" panose="020F0502020204030204" pitchFamily="34" charset="0"/>
                <a:cs typeface="Arial"/>
              </a:rPr>
              <a:t>analyse</a:t>
            </a:r>
            <a:r>
              <a:rPr lang="en-US" sz="1000" dirty="0">
                <a:latin typeface="Arial"/>
                <a:ea typeface="Calibri" panose="020F0502020204030204" pitchFamily="34" charset="0"/>
                <a:cs typeface="Arial"/>
              </a:rPr>
              <a:t> data. Critical thinking and communication  skills will also be developed.</a:t>
            </a:r>
            <a:endParaRPr lang="en-GB" sz="1200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258FC657-5F86-416F-8B50-0E564592BECC}"/>
              </a:ext>
            </a:extLst>
          </p:cNvPr>
          <p:cNvSpPr txBox="1"/>
          <p:nvPr/>
        </p:nvSpPr>
        <p:spPr>
          <a:xfrm>
            <a:off x="3478245" y="6858000"/>
            <a:ext cx="3108325" cy="25066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to workplace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The skills developed through the study of mathematics are becoming increasingly more important in the </a:t>
            </a:r>
            <a:r>
              <a:rPr lang="en-GB" sz="1000" dirty="0">
                <a:latin typeface="Arial"/>
                <a:ea typeface="Calibri" panose="020F0502020204030204" pitchFamily="34" charset="0"/>
                <a:cs typeface="Times New Roman"/>
              </a:rPr>
              <a:t>workplace </a:t>
            </a:r>
            <a:r>
              <a:rPr lang="en-GB" sz="10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and higher education. Universities are </a:t>
            </a:r>
            <a:r>
              <a:rPr lang="en-GB" sz="1000" dirty="0">
                <a:latin typeface="Arial"/>
                <a:ea typeface="Calibri" panose="020F0502020204030204" pitchFamily="34" charset="0"/>
                <a:cs typeface="Times New Roman"/>
              </a:rPr>
              <a:t>welcoming of the skills developed in Core Mathematics as students will be better prepared, equipped with the mathematical skills required for some areas of study. These include: 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Teacher training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, </a:t>
            </a:r>
            <a:endParaRPr lang="en-US" sz="12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Sciences,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Computing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endParaRPr lang="en-US" sz="12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Nursing and Midwifery,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Geography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12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See the source image">
            <a:extLst>
              <a:ext uri="{FF2B5EF4-FFF2-40B4-BE49-F238E27FC236}">
                <a16:creationId xmlns:a16="http://schemas.microsoft.com/office/drawing/2014/main" id="{2B4619D3-7DF2-4FA3-8C64-A8DB6461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9" y="1690800"/>
            <a:ext cx="1266583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e the source image">
            <a:extLst>
              <a:ext uri="{FF2B5EF4-FFF2-40B4-BE49-F238E27FC236}">
                <a16:creationId xmlns:a16="http://schemas.microsoft.com/office/drawing/2014/main" id="{C0635F88-4A84-486D-BFCA-7978E88B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9" y="5761825"/>
            <a:ext cx="1228483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ext Box">
            <a:extLst>
              <a:ext uri="{FF2B5EF4-FFF2-40B4-BE49-F238E27FC236}">
                <a16:creationId xmlns:a16="http://schemas.microsoft.com/office/drawing/2014/main" id="{919CC39B-26D1-452D-B9A5-F875E5D7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2" y="439809"/>
            <a:ext cx="2393037" cy="31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Text Box">
            <a:extLst>
              <a:ext uri="{FF2B5EF4-FFF2-40B4-BE49-F238E27FC236}">
                <a16:creationId xmlns:a16="http://schemas.microsoft.com/office/drawing/2014/main" id="{A0169B22-009B-48F9-B823-44151174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65" y="439809"/>
            <a:ext cx="2347743" cy="31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Text Box">
            <a:extLst>
              <a:ext uri="{FF2B5EF4-FFF2-40B4-BE49-F238E27FC236}">
                <a16:creationId xmlns:a16="http://schemas.microsoft.com/office/drawing/2014/main" id="{141F503E-B0C8-42E9-ADB8-8C20816A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3782008"/>
            <a:ext cx="4782743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See the source image">
            <a:extLst>
              <a:ext uri="{FF2B5EF4-FFF2-40B4-BE49-F238E27FC236}">
                <a16:creationId xmlns:a16="http://schemas.microsoft.com/office/drawing/2014/main" id="{057BECCD-E044-44FF-9B53-B867ABDE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17" y="4425294"/>
            <a:ext cx="1239626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See the source image">
            <a:extLst>
              <a:ext uri="{FF2B5EF4-FFF2-40B4-BE49-F238E27FC236}">
                <a16:creationId xmlns:a16="http://schemas.microsoft.com/office/drawing/2014/main" id="{D490B750-ACE6-402B-B00B-1879A4B5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03" y="3065431"/>
            <a:ext cx="1294521" cy="9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34914879AA43A80A7FAD5D336354" ma:contentTypeVersion="9" ma:contentTypeDescription="Create a new document." ma:contentTypeScope="" ma:versionID="b06fc3ff9d87009e34c91f5e760de746">
  <xsd:schema xmlns:xsd="http://www.w3.org/2001/XMLSchema" xmlns:xs="http://www.w3.org/2001/XMLSchema" xmlns:p="http://schemas.microsoft.com/office/2006/metadata/properties" xmlns:ns2="3ed48692-dfab-40da-bce2-ffc2283ddabb" targetNamespace="http://schemas.microsoft.com/office/2006/metadata/properties" ma:root="true" ma:fieldsID="926f945bdc93164be99f61e03499c491" ns2:_="">
    <xsd:import namespace="3ed48692-dfab-40da-bce2-ffc2283d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8692-dfab-40da-bce2-ffc2283d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AA9B80-147E-43A5-AF9A-707EEEFA9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48692-dfab-40da-bce2-ffc2283d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57CBA8-2B06-4685-8EB4-5184E7382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714568-5DCC-4AA1-9FD0-4048724E3F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1557</TotalTime>
  <Words>386</Words>
  <Application>Microsoft Office PowerPoint</Application>
  <PresentationFormat>A4 Paper (210x297 mm)</PresentationFormat>
  <Paragraphs>45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Naylor</dc:creator>
  <cp:lastModifiedBy>J. Gregory</cp:lastModifiedBy>
  <cp:revision>102</cp:revision>
  <dcterms:created xsi:type="dcterms:W3CDTF">2020-06-18T14:18:28Z</dcterms:created>
  <dcterms:modified xsi:type="dcterms:W3CDTF">2020-07-20T15:04:15Z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0x01010029BB34914879AA43A80A7FAD5D336354</vt:lpwstr>
  </property>
</Properties>
</file>