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2F08B-B8B6-4CD1-9D5E-24676DC2B309}" v="143" dt="2020-07-01T14:42:21.761"/>
    <p1510:client id="{53B26E20-38FA-4A38-8368-8EF3092DAE5B}" v="10" dt="2020-07-01T14:15:35.421"/>
    <p1510:client id="{57F59925-FF37-4F36-B3DE-C93292D19A5D}" v="18" dt="2020-07-08T14:49:17.610"/>
    <p1510:client id="{8EC3BDDA-1061-4058-8444-3A81931B62CD}" v="167" dt="2020-07-01T14:52:21.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25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Allen" userId="S::victoriaallenexaminer_hotmail.com#ext#@doncasterutc450.onmicrosoft.com::6eb36ffa-3d37-48a7-b0c0-4dac732521fc" providerId="AD" clId="Web-{53B26E20-38FA-4A38-8368-8EF3092DAE5B}"/>
    <pc:docChg chg="modSld">
      <pc:chgData name="Victoria Allen" userId="S::victoriaallenexaminer_hotmail.com#ext#@doncasterutc450.onmicrosoft.com::6eb36ffa-3d37-48a7-b0c0-4dac732521fc" providerId="AD" clId="Web-{53B26E20-38FA-4A38-8368-8EF3092DAE5B}" dt="2020-07-01T14:15:35.421" v="9" actId="20577"/>
      <pc:docMkLst>
        <pc:docMk/>
      </pc:docMkLst>
      <pc:sldChg chg="modSp">
        <pc:chgData name="Victoria Allen" userId="S::victoriaallenexaminer_hotmail.com#ext#@doncasterutc450.onmicrosoft.com::6eb36ffa-3d37-48a7-b0c0-4dac732521fc" providerId="AD" clId="Web-{53B26E20-38FA-4A38-8368-8EF3092DAE5B}" dt="2020-07-01T14:15:35.421" v="8" actId="20577"/>
        <pc:sldMkLst>
          <pc:docMk/>
          <pc:sldMk cId="1265239635" sldId="256"/>
        </pc:sldMkLst>
        <pc:spChg chg="mod">
          <ac:chgData name="Victoria Allen" userId="S::victoriaallenexaminer_hotmail.com#ext#@doncasterutc450.onmicrosoft.com::6eb36ffa-3d37-48a7-b0c0-4dac732521fc" providerId="AD" clId="Web-{53B26E20-38FA-4A38-8368-8EF3092DAE5B}" dt="2020-07-01T14:15:35.421" v="8" actId="20577"/>
          <ac:spMkLst>
            <pc:docMk/>
            <pc:sldMk cId="1265239635" sldId="256"/>
            <ac:spMk id="11" creationId="{E374DDE1-42D6-40AC-AD79-D88FFA164543}"/>
          </ac:spMkLst>
        </pc:spChg>
      </pc:sldChg>
    </pc:docChg>
  </pc:docChgLst>
  <pc:docChgLst>
    <pc:chgData name="lizzieskelding" userId="S::lizzieskelding_hotmail.com#ext#@doncasterutc450.onmicrosoft.com::56699fc0-b45d-4d5c-9a0a-a6ea4a203bc6" providerId="AD" clId="Web-{57F59925-FF37-4F36-B3DE-C93292D19A5D}"/>
    <pc:docChg chg="modSld">
      <pc:chgData name="lizzieskelding" userId="S::lizzieskelding_hotmail.com#ext#@doncasterutc450.onmicrosoft.com::56699fc0-b45d-4d5c-9a0a-a6ea4a203bc6" providerId="AD" clId="Web-{57F59925-FF37-4F36-B3DE-C93292D19A5D}" dt="2020-07-08T14:49:17.251" v="16" actId="20577"/>
      <pc:docMkLst>
        <pc:docMk/>
      </pc:docMkLst>
      <pc:sldChg chg="modSp">
        <pc:chgData name="lizzieskelding" userId="S::lizzieskelding_hotmail.com#ext#@doncasterutc450.onmicrosoft.com::56699fc0-b45d-4d5c-9a0a-a6ea4a203bc6" providerId="AD" clId="Web-{57F59925-FF37-4F36-B3DE-C93292D19A5D}" dt="2020-07-08T14:48:50.407" v="7" actId="20577"/>
        <pc:sldMkLst>
          <pc:docMk/>
          <pc:sldMk cId="1265239635" sldId="256"/>
        </pc:sldMkLst>
        <pc:spChg chg="mod">
          <ac:chgData name="lizzieskelding" userId="S::lizzieskelding_hotmail.com#ext#@doncasterutc450.onmicrosoft.com::56699fc0-b45d-4d5c-9a0a-a6ea4a203bc6" providerId="AD" clId="Web-{57F59925-FF37-4F36-B3DE-C93292D19A5D}" dt="2020-07-08T14:48:50.407" v="7" actId="20577"/>
          <ac:spMkLst>
            <pc:docMk/>
            <pc:sldMk cId="1265239635" sldId="256"/>
            <ac:spMk id="2" creationId="{635B3DAE-87E9-49BA-A220-8002A7FDA2AF}"/>
          </ac:spMkLst>
        </pc:spChg>
        <pc:spChg chg="mod">
          <ac:chgData name="lizzieskelding" userId="S::lizzieskelding_hotmail.com#ext#@doncasterutc450.onmicrosoft.com::56699fc0-b45d-4d5c-9a0a-a6ea4a203bc6" providerId="AD" clId="Web-{57F59925-FF37-4F36-B3DE-C93292D19A5D}" dt="2020-07-08T14:48:41.126" v="4" actId="20577"/>
          <ac:spMkLst>
            <pc:docMk/>
            <pc:sldMk cId="1265239635" sldId="256"/>
            <ac:spMk id="7" creationId="{1E6FD191-42EB-4770-83C8-F70AF5C69E4B}"/>
          </ac:spMkLst>
        </pc:spChg>
      </pc:sldChg>
      <pc:sldChg chg="modSp">
        <pc:chgData name="lizzieskelding" userId="S::lizzieskelding_hotmail.com#ext#@doncasterutc450.onmicrosoft.com::56699fc0-b45d-4d5c-9a0a-a6ea4a203bc6" providerId="AD" clId="Web-{57F59925-FF37-4F36-B3DE-C93292D19A5D}" dt="2020-07-08T14:49:17.251" v="16" actId="20577"/>
        <pc:sldMkLst>
          <pc:docMk/>
          <pc:sldMk cId="4115530790" sldId="257"/>
        </pc:sldMkLst>
        <pc:spChg chg="mod">
          <ac:chgData name="lizzieskelding" userId="S::lizzieskelding_hotmail.com#ext#@doncasterutc450.onmicrosoft.com::56699fc0-b45d-4d5c-9a0a-a6ea4a203bc6" providerId="AD" clId="Web-{57F59925-FF37-4F36-B3DE-C93292D19A5D}" dt="2020-07-08T14:49:17.251" v="16" actId="20577"/>
          <ac:spMkLst>
            <pc:docMk/>
            <pc:sldMk cId="4115530790" sldId="257"/>
            <ac:spMk id="2" creationId="{BE57DF29-4BD2-4453-B5B5-D1BA9A6D7E48}"/>
          </ac:spMkLst>
        </pc:spChg>
      </pc:sldChg>
    </pc:docChg>
  </pc:docChgLst>
  <pc:docChgLst>
    <pc:chgData name="Victoria Allen" userId="S::victoriaallenexaminer_hotmail.com#ext#@doncasterutc450.onmicrosoft.com::6eb36ffa-3d37-48a7-b0c0-4dac732521fc" providerId="AD" clId="Web-{4F92F08B-B8B6-4CD1-9D5E-24676DC2B309}"/>
    <pc:docChg chg="modSld">
      <pc:chgData name="Victoria Allen" userId="S::victoriaallenexaminer_hotmail.com#ext#@doncasterutc450.onmicrosoft.com::6eb36ffa-3d37-48a7-b0c0-4dac732521fc" providerId="AD" clId="Web-{4F92F08B-B8B6-4CD1-9D5E-24676DC2B309}" dt="2020-07-01T14:42:21.761" v="141" actId="20577"/>
      <pc:docMkLst>
        <pc:docMk/>
      </pc:docMkLst>
      <pc:sldChg chg="addSp modSp">
        <pc:chgData name="Victoria Allen" userId="S::victoriaallenexaminer_hotmail.com#ext#@doncasterutc450.onmicrosoft.com::6eb36ffa-3d37-48a7-b0c0-4dac732521fc" providerId="AD" clId="Web-{4F92F08B-B8B6-4CD1-9D5E-24676DC2B309}" dt="2020-07-01T14:42:21.761" v="140" actId="20577"/>
        <pc:sldMkLst>
          <pc:docMk/>
          <pc:sldMk cId="1265239635" sldId="256"/>
        </pc:sldMkLst>
        <pc:spChg chg="add mod">
          <ac:chgData name="Victoria Allen" userId="S::victoriaallenexaminer_hotmail.com#ext#@doncasterutc450.onmicrosoft.com::6eb36ffa-3d37-48a7-b0c0-4dac732521fc" providerId="AD" clId="Web-{4F92F08B-B8B6-4CD1-9D5E-24676DC2B309}" dt="2020-07-01T14:42:21.761" v="140" actId="20577"/>
          <ac:spMkLst>
            <pc:docMk/>
            <pc:sldMk cId="1265239635" sldId="256"/>
            <ac:spMk id="2" creationId="{635B3DAE-87E9-49BA-A220-8002A7FDA2AF}"/>
          </ac:spMkLst>
        </pc:spChg>
      </pc:sldChg>
    </pc:docChg>
  </pc:docChgLst>
  <pc:docChgLst>
    <pc:chgData name="Victoria Allen" userId="S::victoriaallenexaminer_hotmail.com#ext#@doncasterutc450.onmicrosoft.com::6eb36ffa-3d37-48a7-b0c0-4dac732521fc" providerId="AD" clId="Web-{8EC3BDDA-1061-4058-8444-3A81931B62CD}"/>
    <pc:docChg chg="modSld">
      <pc:chgData name="Victoria Allen" userId="S::victoriaallenexaminer_hotmail.com#ext#@doncasterutc450.onmicrosoft.com::6eb36ffa-3d37-48a7-b0c0-4dac732521fc" providerId="AD" clId="Web-{8EC3BDDA-1061-4058-8444-3A81931B62CD}" dt="2020-07-01T14:52:21.671" v="165" actId="20577"/>
      <pc:docMkLst>
        <pc:docMk/>
      </pc:docMkLst>
      <pc:sldChg chg="modSp">
        <pc:chgData name="Victoria Allen" userId="S::victoriaallenexaminer_hotmail.com#ext#@doncasterutc450.onmicrosoft.com::6eb36ffa-3d37-48a7-b0c0-4dac732521fc" providerId="AD" clId="Web-{8EC3BDDA-1061-4058-8444-3A81931B62CD}" dt="2020-07-01T14:43:48.653" v="17" actId="20577"/>
        <pc:sldMkLst>
          <pc:docMk/>
          <pc:sldMk cId="1265239635" sldId="256"/>
        </pc:sldMkLst>
        <pc:spChg chg="mod">
          <ac:chgData name="Victoria Allen" userId="S::victoriaallenexaminer_hotmail.com#ext#@doncasterutc450.onmicrosoft.com::6eb36ffa-3d37-48a7-b0c0-4dac732521fc" providerId="AD" clId="Web-{8EC3BDDA-1061-4058-8444-3A81931B62CD}" dt="2020-07-01T14:43:48.653" v="17" actId="20577"/>
          <ac:spMkLst>
            <pc:docMk/>
            <pc:sldMk cId="1265239635" sldId="256"/>
            <ac:spMk id="2" creationId="{635B3DAE-87E9-49BA-A220-8002A7FDA2AF}"/>
          </ac:spMkLst>
        </pc:spChg>
      </pc:sldChg>
      <pc:sldChg chg="modSp">
        <pc:chgData name="Victoria Allen" userId="S::victoriaallenexaminer_hotmail.com#ext#@doncasterutc450.onmicrosoft.com::6eb36ffa-3d37-48a7-b0c0-4dac732521fc" providerId="AD" clId="Web-{8EC3BDDA-1061-4058-8444-3A81931B62CD}" dt="2020-07-01T14:52:21.671" v="165" actId="20577"/>
        <pc:sldMkLst>
          <pc:docMk/>
          <pc:sldMk cId="4115530790" sldId="257"/>
        </pc:sldMkLst>
        <pc:spChg chg="mod">
          <ac:chgData name="Victoria Allen" userId="S::victoriaallenexaminer_hotmail.com#ext#@doncasterutc450.onmicrosoft.com::6eb36ffa-3d37-48a7-b0c0-4dac732521fc" providerId="AD" clId="Web-{8EC3BDDA-1061-4058-8444-3A81931B62CD}" dt="2020-07-01T14:52:21.671" v="165" actId="20577"/>
          <ac:spMkLst>
            <pc:docMk/>
            <pc:sldMk cId="4115530790" sldId="257"/>
            <ac:spMk id="2" creationId="{BE57DF29-4BD2-4453-B5B5-D1BA9A6D7E48}"/>
          </ac:spMkLst>
        </pc:spChg>
        <pc:spChg chg="mod">
          <ac:chgData name="Victoria Allen" userId="S::victoriaallenexaminer_hotmail.com#ext#@doncasterutc450.onmicrosoft.com::6eb36ffa-3d37-48a7-b0c0-4dac732521fc" providerId="AD" clId="Web-{8EC3BDDA-1061-4058-8444-3A81931B62CD}" dt="2020-07-01T14:49:15.346" v="90" actId="20577"/>
          <ac:spMkLst>
            <pc:docMk/>
            <pc:sldMk cId="4115530790" sldId="257"/>
            <ac:spMk id="3" creationId="{258FC657-5F86-416F-8B50-0E564592BE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452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1532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23386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24148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C1C6F-17A5-4395-B492-A0AC2FD891FB}"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363296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6C1C6F-17A5-4395-B492-A0AC2FD891FB}"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194600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C1C6F-17A5-4395-B492-A0AC2FD891FB}"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337682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6C1C6F-17A5-4395-B492-A0AC2FD891FB}"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79212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C1C6F-17A5-4395-B492-A0AC2FD891FB}"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63921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C1C6F-17A5-4395-B492-A0AC2FD891FB}"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245134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C1C6F-17A5-4395-B492-A0AC2FD891FB}"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BE7721-8E2E-4CC1-9B64-76C8E925203E}" type="slidenum">
              <a:rPr lang="en-GB" smtClean="0"/>
              <a:t>‹#›</a:t>
            </a:fld>
            <a:endParaRPr lang="en-GB"/>
          </a:p>
        </p:txBody>
      </p:sp>
    </p:spTree>
    <p:extLst>
      <p:ext uri="{BB962C8B-B14F-4D97-AF65-F5344CB8AC3E}">
        <p14:creationId xmlns:p14="http://schemas.microsoft.com/office/powerpoint/2010/main" val="54188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6C1C6F-17A5-4395-B492-A0AC2FD891FB}" type="datetimeFigureOut">
              <a:rPr lang="en-GB" smtClean="0"/>
              <a:t>08/07/2020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9BE7721-8E2E-4CC1-9B64-76C8E925203E}" type="slidenum">
              <a:rPr lang="en-GB" smtClean="0"/>
              <a:t>‹#›</a:t>
            </a:fld>
            <a:endParaRPr lang="en-GB"/>
          </a:p>
        </p:txBody>
      </p:sp>
    </p:spTree>
    <p:extLst>
      <p:ext uri="{BB962C8B-B14F-4D97-AF65-F5344CB8AC3E}">
        <p14:creationId xmlns:p14="http://schemas.microsoft.com/office/powerpoint/2010/main" val="97756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849AD7-DF4F-43D9-8DD4-2C06E2DD8715}"/>
              </a:ext>
            </a:extLst>
          </p:cNvPr>
          <p:cNvPicPr/>
          <p:nvPr/>
        </p:nvPicPr>
        <p:blipFill>
          <a:blip r:embed="rId2">
            <a:extLst>
              <a:ext uri="{28A0092B-C50C-407E-A947-70E740481C1C}">
                <a14:useLocalDpi xmlns:a14="http://schemas.microsoft.com/office/drawing/2010/main" val="0"/>
              </a:ext>
            </a:extLst>
          </a:blip>
          <a:stretch>
            <a:fillRect/>
          </a:stretch>
        </p:blipFill>
        <p:spPr>
          <a:xfrm>
            <a:off x="1237615" y="162560"/>
            <a:ext cx="2292985" cy="757555"/>
          </a:xfrm>
          <a:prstGeom prst="rect">
            <a:avLst/>
          </a:prstGeom>
        </p:spPr>
      </p:pic>
      <p:pic>
        <p:nvPicPr>
          <p:cNvPr id="6" name="Picture 5">
            <a:extLst>
              <a:ext uri="{FF2B5EF4-FFF2-40B4-BE49-F238E27FC236}">
                <a16:creationId xmlns:a16="http://schemas.microsoft.com/office/drawing/2014/main" id="{61EB2F7D-B2CC-4ACA-B842-788653446B21}"/>
              </a:ext>
            </a:extLst>
          </p:cNvPr>
          <p:cNvPicPr/>
          <p:nvPr/>
        </p:nvPicPr>
        <p:blipFill>
          <a:blip r:embed="rId3">
            <a:extLst>
              <a:ext uri="{28A0092B-C50C-407E-A947-70E740481C1C}">
                <a14:useLocalDpi xmlns:a14="http://schemas.microsoft.com/office/drawing/2010/main" val="0"/>
              </a:ext>
            </a:extLst>
          </a:blip>
          <a:stretch>
            <a:fillRect/>
          </a:stretch>
        </p:blipFill>
        <p:spPr>
          <a:xfrm>
            <a:off x="311150" y="967740"/>
            <a:ext cx="3219450" cy="495300"/>
          </a:xfrm>
          <a:prstGeom prst="rect">
            <a:avLst/>
          </a:prstGeom>
        </p:spPr>
      </p:pic>
      <p:sp>
        <p:nvSpPr>
          <p:cNvPr id="7" name="Text Box 8">
            <a:extLst>
              <a:ext uri="{FF2B5EF4-FFF2-40B4-BE49-F238E27FC236}">
                <a16:creationId xmlns:a16="http://schemas.microsoft.com/office/drawing/2014/main" id="{1E6FD191-42EB-4770-83C8-F70AF5C69E4B}"/>
              </a:ext>
            </a:extLst>
          </p:cNvPr>
          <p:cNvSpPr txBox="1"/>
          <p:nvPr/>
        </p:nvSpPr>
        <p:spPr>
          <a:xfrm>
            <a:off x="288663" y="1619140"/>
            <a:ext cx="6248717" cy="76022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200" dirty="0">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What does this qualification cover? </a:t>
            </a: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a:t>
            </a:r>
          </a:p>
          <a:p>
            <a:r>
              <a:rPr lang="en-GB" sz="1200" dirty="0">
                <a:latin typeface="Arial" panose="020B0604020202020204" pitchFamily="34" charset="0"/>
                <a:cs typeface="Arial" panose="020B0604020202020204" pitchFamily="34" charset="0"/>
              </a:rPr>
              <a:t>Computing is a vital part of many areas of our everyday lives and vital to the UK economy. Production of digital and technical products is a requirement of every business so there is huge demand for a skilled and computer literate workforce. </a:t>
            </a:r>
          </a:p>
          <a:p>
            <a:endParaRPr lang="en-GB" sz="1200" dirty="0">
              <a:latin typeface="Arial" panose="020B0604020202020204" pitchFamily="34" charset="0"/>
              <a:cs typeface="Arial" panose="020B0604020202020204" pitchFamily="34" charset="0"/>
            </a:endParaRPr>
          </a:p>
          <a:p>
            <a:r>
              <a:rPr lang="en-GB" sz="1200" dirty="0">
                <a:latin typeface="Arial"/>
                <a:cs typeface="Arial"/>
              </a:rPr>
              <a:t>By studying the </a:t>
            </a:r>
            <a:r>
              <a:rPr lang="en-GB" sz="1200" b="1" dirty="0">
                <a:latin typeface="Arial"/>
                <a:cs typeface="Arial"/>
              </a:rPr>
              <a:t>L2 Creative iMedia Certificate – Computing</a:t>
            </a:r>
            <a:r>
              <a:rPr lang="en-GB" sz="1200" dirty="0">
                <a:latin typeface="Arial"/>
                <a:cs typeface="Arial"/>
              </a:rPr>
              <a:t>, you will choose to learn digital production allowing you to pursue a L3 qualification in Computer Science or Information Technology. The qualification is equivalent to studying </a:t>
            </a:r>
            <a:r>
              <a:rPr lang="en-GB" sz="1200" b="1" dirty="0">
                <a:latin typeface="Arial"/>
                <a:cs typeface="Arial"/>
              </a:rPr>
              <a:t>one GCSE</a:t>
            </a:r>
            <a:r>
              <a:rPr lang="en-GB" sz="1200" dirty="0">
                <a:latin typeface="Arial"/>
                <a:cs typeface="Arial"/>
              </a:rPr>
              <a:t>.</a:t>
            </a:r>
          </a:p>
          <a:p>
            <a:r>
              <a:rPr lang="en-GB" sz="1200" dirty="0">
                <a:latin typeface="Arial" panose="020B0604020202020204" pitchFamily="34" charset="0"/>
                <a:cs typeface="Arial" panose="020B0604020202020204" pitchFamily="34" charset="0"/>
              </a:rPr>
              <a:t> </a:t>
            </a:r>
          </a:p>
          <a:p>
            <a:r>
              <a:rPr lang="en-GB" sz="1200" dirty="0">
                <a:latin typeface="Arial"/>
                <a:cs typeface="Arial"/>
              </a:rPr>
              <a:t>You will take </a:t>
            </a:r>
            <a:r>
              <a:rPr lang="en-GB" sz="1200" b="1" dirty="0">
                <a:latin typeface="Arial"/>
                <a:cs typeface="Arial"/>
              </a:rPr>
              <a:t>four units:</a:t>
            </a:r>
            <a:r>
              <a:rPr lang="en-GB" sz="1200" dirty="0">
                <a:latin typeface="Arial"/>
                <a:cs typeface="Arial"/>
              </a:rPr>
              <a:t> two mandatory that help you plan a digital product and learn technical graphics, and two that allow you develop your web and app development skills. </a:t>
            </a:r>
            <a:endParaRPr lang="en-GB" sz="1200" dirty="0">
              <a:latin typeface="Arial" panose="020B0604020202020204" pitchFamily="34" charset="0"/>
              <a:cs typeface="Arial" panose="020B0604020202020204" pitchFamily="34" charset="0"/>
            </a:endParaRPr>
          </a:p>
          <a:p>
            <a:r>
              <a:rPr lang="en-GB" sz="1200" dirty="0">
                <a:latin typeface="Arial"/>
                <a:cs typeface="Arial"/>
              </a:rPr>
              <a:t>The two mandatory units are: </a:t>
            </a:r>
            <a:r>
              <a:rPr lang="en-GB" sz="1200" b="1" dirty="0">
                <a:latin typeface="Arial"/>
                <a:cs typeface="Arial"/>
              </a:rPr>
              <a:t>R081 Pre-production skills </a:t>
            </a:r>
            <a:r>
              <a:rPr lang="en-GB" sz="1200" dirty="0">
                <a:latin typeface="Arial"/>
                <a:cs typeface="Arial"/>
              </a:rPr>
              <a:t>and </a:t>
            </a:r>
            <a:r>
              <a:rPr lang="en-GB" sz="1200" b="1" dirty="0">
                <a:latin typeface="Arial"/>
                <a:cs typeface="Arial"/>
              </a:rPr>
              <a:t>R082 Creating Digital Graphics</a:t>
            </a:r>
            <a:r>
              <a:rPr lang="en-GB" sz="1200" dirty="0">
                <a:latin typeface="Arial"/>
                <a:cs typeface="Arial"/>
              </a:rPr>
              <a:t>. </a:t>
            </a:r>
            <a:endParaRPr lang="en-GB" sz="1200"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You will be working with local and national digital companies as part of the units you study and completing employer led projects throughout the course.</a:t>
            </a:r>
          </a:p>
          <a:p>
            <a:endParaRPr lang="en-GB" dirty="0"/>
          </a:p>
          <a:p>
            <a:r>
              <a:rPr lang="en-GB" dirty="0"/>
              <a:t> </a:t>
            </a:r>
            <a:endParaRPr lang="en-GB" sz="1200" dirty="0"/>
          </a:p>
        </p:txBody>
      </p:sp>
      <p:sp>
        <p:nvSpPr>
          <p:cNvPr id="8" name="Rectangle 7">
            <a:extLst>
              <a:ext uri="{FF2B5EF4-FFF2-40B4-BE49-F238E27FC236}">
                <a16:creationId xmlns:a16="http://schemas.microsoft.com/office/drawing/2014/main" id="{918FF082-890B-48DB-9F10-3EEF940A30C2}"/>
              </a:ext>
            </a:extLst>
          </p:cNvPr>
          <p:cNvSpPr/>
          <p:nvPr/>
        </p:nvSpPr>
        <p:spPr>
          <a:xfrm>
            <a:off x="288663" y="8104506"/>
            <a:ext cx="6248717" cy="1495838"/>
          </a:xfrm>
          <a:prstGeom prst="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9" name="Rectangle 8">
            <a:extLst>
              <a:ext uri="{FF2B5EF4-FFF2-40B4-BE49-F238E27FC236}">
                <a16:creationId xmlns:a16="http://schemas.microsoft.com/office/drawing/2014/main" id="{ADB8F714-86A5-41E6-B5C3-D1884B59C474}"/>
              </a:ext>
            </a:extLst>
          </p:cNvPr>
          <p:cNvSpPr/>
          <p:nvPr/>
        </p:nvSpPr>
        <p:spPr>
          <a:xfrm>
            <a:off x="311150" y="1026915"/>
            <a:ext cx="2452916" cy="400110"/>
          </a:xfrm>
          <a:prstGeom prst="rect">
            <a:avLst/>
          </a:prstGeom>
        </p:spPr>
        <p:txBody>
          <a:bodyPr wrap="none">
            <a:spAutoFit/>
          </a:bodyPr>
          <a:lstStyle/>
          <a:p>
            <a:pPr>
              <a:spcAft>
                <a:spcPts val="0"/>
              </a:spcAft>
            </a:pPr>
            <a:r>
              <a:rPr lang="en-GB"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CREATIVE </a:t>
            </a:r>
            <a:r>
              <a:rPr lang="en-GB" sz="2000" b="1" dirty="0" err="1">
                <a:solidFill>
                  <a:srgbClr val="FFFFFF"/>
                </a:solidFill>
                <a:latin typeface="Arial" panose="020B0604020202020204" pitchFamily="34" charset="0"/>
                <a:ea typeface="Calibri" panose="020F0502020204030204" pitchFamily="34" charset="0"/>
                <a:cs typeface="Times New Roman" panose="02020603050405020304" pitchFamily="18" charset="0"/>
              </a:rPr>
              <a:t>iMEDIA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061263A-68C3-49F4-B908-F526B820AA4A}"/>
              </a:ext>
            </a:extLst>
          </p:cNvPr>
          <p:cNvSpPr/>
          <p:nvPr/>
        </p:nvSpPr>
        <p:spPr>
          <a:xfrm>
            <a:off x="1237615" y="153740"/>
            <a:ext cx="2521585" cy="769441"/>
          </a:xfrm>
          <a:prstGeom prst="rect">
            <a:avLst/>
          </a:prstGeom>
        </p:spPr>
        <p:txBody>
          <a:bodyPr wrap="square">
            <a:spAutoFit/>
          </a:bodyPr>
          <a:lstStyle/>
          <a:p>
            <a:pPr>
              <a:spcAft>
                <a:spcPts val="0"/>
              </a:spcAft>
            </a:pPr>
            <a:r>
              <a:rPr lang="en-GB" sz="22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Cambridge Nationals </a:t>
            </a:r>
            <a:r>
              <a:rPr lang="en-GB" sz="12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level 1/2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Doncaster UTC - Education - Doncaster - 244 photos | Facebook">
            <a:extLst>
              <a:ext uri="{FF2B5EF4-FFF2-40B4-BE49-F238E27FC236}">
                <a16:creationId xmlns:a16="http://schemas.microsoft.com/office/drawing/2014/main" id="{D3DCF911-8C90-4C02-BB7C-60D308E3FA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3676" y="128272"/>
            <a:ext cx="1403984" cy="140398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374DDE1-42D6-40AC-AD79-D88FFA164543}"/>
              </a:ext>
            </a:extLst>
          </p:cNvPr>
          <p:cNvSpPr txBox="1"/>
          <p:nvPr/>
        </p:nvSpPr>
        <p:spPr>
          <a:xfrm>
            <a:off x="327502" y="8107095"/>
            <a:ext cx="1727200" cy="646331"/>
          </a:xfrm>
          <a:prstGeom prst="rect">
            <a:avLst/>
          </a:prstGeom>
          <a:noFill/>
        </p:spPr>
        <p:txBody>
          <a:bodyPr wrap="square" rtlCol="0" anchor="t">
            <a:spAutoFit/>
          </a:bodyPr>
          <a:lstStyle/>
          <a:p>
            <a:r>
              <a:rPr lang="en-GB" b="1" dirty="0"/>
              <a:t>What’s included </a:t>
            </a:r>
            <a:endParaRPr lang="en-GB" dirty="0"/>
          </a:p>
          <a:p>
            <a:endParaRPr lang="en-GB" dirty="0"/>
          </a:p>
        </p:txBody>
      </p:sp>
      <p:pic>
        <p:nvPicPr>
          <p:cNvPr id="1040" name="Picture 16" descr="CAMBRIDGE NATIONALS IN ENGINEERING">
            <a:extLst>
              <a:ext uri="{FF2B5EF4-FFF2-40B4-BE49-F238E27FC236}">
                <a16:creationId xmlns:a16="http://schemas.microsoft.com/office/drawing/2014/main" id="{CAD445C7-681F-4D01-8EA4-EAC4646C71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246" y="66856"/>
            <a:ext cx="886369" cy="85153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06D9A542-1D05-481E-A125-328A69A074F2}"/>
              </a:ext>
            </a:extLst>
          </p:cNvPr>
          <p:cNvPicPr>
            <a:picLocks noChangeAspect="1"/>
          </p:cNvPicPr>
          <p:nvPr/>
        </p:nvPicPr>
        <p:blipFill>
          <a:blip r:embed="rId6"/>
          <a:stretch>
            <a:fillRect/>
          </a:stretch>
        </p:blipFill>
        <p:spPr>
          <a:xfrm>
            <a:off x="3928868" y="4952999"/>
            <a:ext cx="1836932" cy="1347309"/>
          </a:xfrm>
          <a:prstGeom prst="rect">
            <a:avLst/>
          </a:prstGeom>
        </p:spPr>
      </p:pic>
      <p:pic>
        <p:nvPicPr>
          <p:cNvPr id="16" name="Picture 15">
            <a:extLst>
              <a:ext uri="{FF2B5EF4-FFF2-40B4-BE49-F238E27FC236}">
                <a16:creationId xmlns:a16="http://schemas.microsoft.com/office/drawing/2014/main" id="{6BB55CCE-AA3E-4EBA-BBF7-E33B48032030}"/>
              </a:ext>
            </a:extLst>
          </p:cNvPr>
          <p:cNvPicPr>
            <a:picLocks noChangeAspect="1"/>
          </p:cNvPicPr>
          <p:nvPr/>
        </p:nvPicPr>
        <p:blipFill>
          <a:blip r:embed="rId7"/>
          <a:stretch>
            <a:fillRect/>
          </a:stretch>
        </p:blipFill>
        <p:spPr>
          <a:xfrm>
            <a:off x="917179" y="6602095"/>
            <a:ext cx="1581228" cy="1458969"/>
          </a:xfrm>
          <a:prstGeom prst="rect">
            <a:avLst/>
          </a:prstGeom>
        </p:spPr>
      </p:pic>
      <p:sp>
        <p:nvSpPr>
          <p:cNvPr id="17" name="TextBox 16">
            <a:extLst>
              <a:ext uri="{FF2B5EF4-FFF2-40B4-BE49-F238E27FC236}">
                <a16:creationId xmlns:a16="http://schemas.microsoft.com/office/drawing/2014/main" id="{2DF76725-6D9F-4131-99A9-3F9BE327A90A}"/>
              </a:ext>
            </a:extLst>
          </p:cNvPr>
          <p:cNvSpPr txBox="1"/>
          <p:nvPr/>
        </p:nvSpPr>
        <p:spPr>
          <a:xfrm>
            <a:off x="288663" y="4869331"/>
            <a:ext cx="3238500" cy="1938992"/>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Unit R081: Pre-production skills </a:t>
            </a: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This first unit underpins the other learning in this qualification. You will learn about how to plan pre-production effectively including understanding of client requirements and reviewing pre-production briefs. You will use this knowledge in the optional units when they develop your own digital media products.</a:t>
            </a:r>
          </a:p>
          <a:p>
            <a:endParaRPr lang="en-GB" sz="12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DA972890-3EBA-461B-8B9F-3ABAA4F6FF18}"/>
              </a:ext>
            </a:extLst>
          </p:cNvPr>
          <p:cNvSpPr txBox="1"/>
          <p:nvPr/>
        </p:nvSpPr>
        <p:spPr>
          <a:xfrm>
            <a:off x="3413021" y="6371884"/>
            <a:ext cx="2946400" cy="1754326"/>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Unit R082: Creating digital graphics </a:t>
            </a: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Digital graphics are a key part of most digital products and this mandatory unit will help support your other units. You will learn the basics of digital graphics editing for the creative and digital media sector, considering client requirements that you learnt about in R081. </a:t>
            </a:r>
          </a:p>
          <a:p>
            <a:endParaRPr lang="en-GB" sz="12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35B3DAE-87E9-49BA-A220-8002A7FDA2AF}"/>
              </a:ext>
            </a:extLst>
          </p:cNvPr>
          <p:cNvSpPr txBox="1"/>
          <p:nvPr/>
        </p:nvSpPr>
        <p:spPr>
          <a:xfrm>
            <a:off x="350386" y="8758698"/>
            <a:ext cx="599750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Graphic design, web design, games design, storyboarding, scriptwriting, app design, wireframing.</a:t>
            </a:r>
          </a:p>
        </p:txBody>
      </p:sp>
    </p:spTree>
    <p:extLst>
      <p:ext uri="{BB962C8B-B14F-4D97-AF65-F5344CB8AC3E}">
        <p14:creationId xmlns:p14="http://schemas.microsoft.com/office/powerpoint/2010/main" val="126523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oncaster UTC - Education - Doncaster - 244 photos | Facebook">
            <a:extLst>
              <a:ext uri="{FF2B5EF4-FFF2-40B4-BE49-F238E27FC236}">
                <a16:creationId xmlns:a16="http://schemas.microsoft.com/office/drawing/2014/main" id="{ACDBACB8-8C13-499E-BDC4-AC4D2B47A6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676" y="128272"/>
            <a:ext cx="1403984" cy="1403984"/>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10">
            <a:extLst>
              <a:ext uri="{FF2B5EF4-FFF2-40B4-BE49-F238E27FC236}">
                <a16:creationId xmlns:a16="http://schemas.microsoft.com/office/drawing/2014/main" id="{BE57DF29-4BD2-4453-B5B5-D1BA9A6D7E48}"/>
              </a:ext>
            </a:extLst>
          </p:cNvPr>
          <p:cNvSpPr txBox="1"/>
          <p:nvPr/>
        </p:nvSpPr>
        <p:spPr>
          <a:xfrm>
            <a:off x="246379" y="7302500"/>
            <a:ext cx="2982595" cy="226568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dirty="0">
                <a:effectLst/>
                <a:latin typeface="Arial"/>
                <a:ea typeface="Calibri" panose="020F0502020204030204" pitchFamily="34" charset="0"/>
                <a:cs typeface="Times New Roman"/>
              </a:rPr>
              <a:t>Key Features</a:t>
            </a:r>
            <a:endParaRPr lang="en-GB" sz="1200" dirty="0">
              <a:effectLst/>
              <a:latin typeface="Arial"/>
              <a:ea typeface="Calibri" panose="020F0502020204030204" pitchFamily="34" charset="0"/>
              <a:cs typeface="Times New Roman"/>
            </a:endParaRPr>
          </a:p>
          <a:p>
            <a:pPr>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latin typeface="Arial"/>
                <a:ea typeface="Calibri" panose="020F0502020204030204" pitchFamily="34" charset="0"/>
                <a:cs typeface="Times New Roman"/>
              </a:rPr>
              <a:t>Working to a brief.</a:t>
            </a:r>
            <a:endParaRPr lang="en-GB" sz="1400" dirty="0">
              <a:latin typeface="Arial"/>
              <a:ea typeface="Calibri" panose="020F0502020204030204" pitchFamily="34" charset="0"/>
              <a:cs typeface="Times New Roman" panose="02020603050405020304" pitchFamily="18" charset="0"/>
            </a:endParaRPr>
          </a:p>
          <a:p>
            <a:r>
              <a:rPr lang="en-GB" sz="1400" dirty="0">
                <a:latin typeface="Arial"/>
                <a:ea typeface="Calibri" panose="020F0502020204030204" pitchFamily="34" charset="0"/>
                <a:cs typeface="Times New Roman"/>
              </a:rPr>
              <a:t>Links to Computer Science.</a:t>
            </a:r>
            <a:endParaRPr lang="en-GB" sz="1400" dirty="0" err="1">
              <a:latin typeface="Arial"/>
              <a:ea typeface="Calibri" panose="020F0502020204030204" pitchFamily="34" charset="0"/>
              <a:cs typeface="Times New Roman" panose="02020603050405020304" pitchFamily="18" charset="0"/>
            </a:endParaRPr>
          </a:p>
          <a:p>
            <a:r>
              <a:rPr lang="en-GB" sz="1400" dirty="0">
                <a:latin typeface="Arial"/>
                <a:ea typeface="Calibri" panose="020F0502020204030204" pitchFamily="34" charset="0"/>
                <a:cs typeface="Times New Roman"/>
              </a:rPr>
              <a:t>Use of Adobe Creative Cloud software.</a:t>
            </a:r>
            <a:endParaRPr lang="en-GB" sz="1400" dirty="0">
              <a:effectLst/>
              <a:latin typeface="Arial"/>
              <a:ea typeface="Calibri" panose="020F0502020204030204" pitchFamily="34" charset="0"/>
              <a:cs typeface="Times New Roman" panose="02020603050405020304" pitchFamily="18" charset="0"/>
            </a:endParaRPr>
          </a:p>
          <a:p>
            <a:r>
              <a:rPr lang="en-GB" sz="1400" dirty="0">
                <a:latin typeface="Arial"/>
                <a:ea typeface="Calibri" panose="020F0502020204030204" pitchFamily="34" charset="0"/>
                <a:cs typeface="Times New Roman"/>
              </a:rPr>
              <a:t>Design of web and mobile products.</a:t>
            </a:r>
            <a:endParaRPr lang="en-GB" sz="1400" dirty="0">
              <a:latin typeface="Arial"/>
              <a:ea typeface="Calibri" panose="020F0502020204030204" pitchFamily="34" charset="0"/>
              <a:cs typeface="Times New Roman" panose="02020603050405020304" pitchFamily="18" charset="0"/>
            </a:endParaRPr>
          </a:p>
          <a:p>
            <a:endParaRPr lang="en-GB" sz="1200" dirty="0">
              <a:latin typeface="Arial"/>
              <a:ea typeface="Calibri" panose="020F0502020204030204" pitchFamily="34" charset="0"/>
              <a:cs typeface="Times New Roman" panose="02020603050405020304" pitchFamily="18" charset="0"/>
            </a:endParaRPr>
          </a:p>
        </p:txBody>
      </p:sp>
      <p:sp>
        <p:nvSpPr>
          <p:cNvPr id="3" name="Text Box 13">
            <a:extLst>
              <a:ext uri="{FF2B5EF4-FFF2-40B4-BE49-F238E27FC236}">
                <a16:creationId xmlns:a16="http://schemas.microsoft.com/office/drawing/2014/main" id="{258FC657-5F86-416F-8B50-0E564592BECC}"/>
              </a:ext>
            </a:extLst>
          </p:cNvPr>
          <p:cNvSpPr txBox="1"/>
          <p:nvPr/>
        </p:nvSpPr>
        <p:spPr>
          <a:xfrm>
            <a:off x="3394075" y="7302500"/>
            <a:ext cx="3108325" cy="225298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dirty="0">
                <a:effectLst/>
                <a:latin typeface="Arial"/>
                <a:ea typeface="Calibri" panose="020F0502020204030204" pitchFamily="34" charset="0"/>
                <a:cs typeface="Times New Roman"/>
              </a:rPr>
              <a:t>Links to workplace</a:t>
            </a:r>
            <a:endParaRPr lang="en-GB" sz="1200" dirty="0">
              <a:effectLst/>
              <a:latin typeface="Arial"/>
              <a:ea typeface="Calibri" panose="020F0502020204030204" pitchFamily="34" charset="0"/>
              <a:cs typeface="Times New Roman"/>
            </a:endParaRPr>
          </a:p>
          <a:p>
            <a:endParaRPr lang="en-GB" sz="1200" b="1" dirty="0">
              <a:latin typeface="Arial"/>
              <a:ea typeface="Calibri" panose="020F0502020204030204" pitchFamily="34" charset="0"/>
              <a:cs typeface="Times New Roman"/>
            </a:endParaRPr>
          </a:p>
          <a:p>
            <a:r>
              <a:rPr lang="en-GB" sz="1400" dirty="0">
                <a:latin typeface="Arial"/>
                <a:ea typeface="Calibri" panose="020F0502020204030204" pitchFamily="34" charset="0"/>
                <a:cs typeface="Times New Roman"/>
              </a:rPr>
              <a:t>App designer</a:t>
            </a:r>
          </a:p>
          <a:p>
            <a:r>
              <a:rPr lang="en-GB" sz="1400" dirty="0">
                <a:latin typeface="Arial"/>
                <a:ea typeface="Calibri" panose="020F0502020204030204" pitchFamily="34" charset="0"/>
                <a:cs typeface="Times New Roman"/>
              </a:rPr>
              <a:t>Web development</a:t>
            </a:r>
            <a:endParaRPr lang="en-GB" sz="1400" dirty="0">
              <a:latin typeface="Arial"/>
              <a:ea typeface="Calibri" panose="020F0502020204030204" pitchFamily="34" charset="0"/>
              <a:cs typeface="Times New Roman" panose="02020603050405020304" pitchFamily="18" charset="0"/>
            </a:endParaRPr>
          </a:p>
          <a:p>
            <a:r>
              <a:rPr lang="en-GB" sz="1400" dirty="0">
                <a:latin typeface="Arial"/>
                <a:ea typeface="Calibri" panose="020F0502020204030204" pitchFamily="34" charset="0"/>
                <a:cs typeface="Times New Roman"/>
              </a:rPr>
              <a:t>IT consultant</a:t>
            </a:r>
            <a:endParaRPr lang="en-GB" sz="1400" dirty="0">
              <a:latin typeface="Arial"/>
              <a:ea typeface="Calibri" panose="020F0502020204030204" pitchFamily="34" charset="0"/>
              <a:cs typeface="Times New Roman" panose="02020603050405020304" pitchFamily="18" charset="0"/>
            </a:endParaRPr>
          </a:p>
          <a:p>
            <a:r>
              <a:rPr lang="en-GB" sz="1400" dirty="0">
                <a:latin typeface="Arial"/>
                <a:ea typeface="Calibri" panose="020F0502020204030204" pitchFamily="34" charset="0"/>
                <a:cs typeface="Times New Roman"/>
              </a:rPr>
              <a:t>Graphic designer</a:t>
            </a:r>
            <a:endParaRPr lang="en-GB" sz="1400" dirty="0">
              <a:effectLst/>
              <a:latin typeface="Arial"/>
              <a:ea typeface="Calibri" panose="020F0502020204030204" pitchFamily="34" charset="0"/>
              <a:cs typeface="Times New Roman" panose="02020603050405020304" pitchFamily="18" charset="0"/>
            </a:endParaRPr>
          </a:p>
          <a:p>
            <a:r>
              <a:rPr lang="en-GB" sz="1400" dirty="0">
                <a:latin typeface="Arial"/>
                <a:ea typeface="Calibri" panose="020F0502020204030204" pitchFamily="34" charset="0"/>
                <a:cs typeface="Times New Roman"/>
              </a:rPr>
              <a:t>Storyboard artist</a:t>
            </a:r>
            <a:endParaRPr lang="en-GB" sz="1400" dirty="0">
              <a:effectLst/>
              <a:latin typeface="Arial"/>
              <a:ea typeface="Calibri" panose="020F0502020204030204" pitchFamily="34" charset="0"/>
              <a:cs typeface="Times New Roman" panose="02020603050405020304" pitchFamily="18" charset="0"/>
            </a:endParaRPr>
          </a:p>
          <a:p>
            <a:r>
              <a:rPr lang="en-GB" sz="1400" dirty="0">
                <a:latin typeface="Arial"/>
                <a:ea typeface="Calibri" panose="020F0502020204030204" pitchFamily="34" charset="0"/>
                <a:cs typeface="Times New Roman"/>
              </a:rPr>
              <a:t>Communication</a:t>
            </a:r>
            <a:endParaRPr lang="en-GB" sz="1400" dirty="0">
              <a:latin typeface="Arial"/>
              <a:ea typeface="Calibri" panose="020F0502020204030204" pitchFamily="34" charset="0"/>
              <a:cs typeface="Times New Roman" panose="02020603050405020304" pitchFamily="18" charset="0"/>
            </a:endParaRPr>
          </a:p>
          <a:p>
            <a:endParaRPr lang="en-GB" sz="1200">
              <a:latin typeface="Calibri" panose="020F0502020204030204" pitchFamily="34" charset="0"/>
              <a:ea typeface="Calibri" panose="020F0502020204030204" pitchFamily="34" charset="0"/>
              <a:cs typeface="Times New Roman" panose="02020603050405020304" pitchFamily="18" charset="0"/>
            </a:endParaRPr>
          </a:p>
          <a:p>
            <a:endParaRPr lang="en-GB" sz="120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9DA75432-ADA5-467A-94F5-A8A388D1AB19}"/>
              </a:ext>
            </a:extLst>
          </p:cNvPr>
          <p:cNvPicPr>
            <a:picLocks noChangeAspect="1"/>
          </p:cNvPicPr>
          <p:nvPr/>
        </p:nvPicPr>
        <p:blipFill>
          <a:blip r:embed="rId3"/>
          <a:stretch>
            <a:fillRect/>
          </a:stretch>
        </p:blipFill>
        <p:spPr>
          <a:xfrm>
            <a:off x="0" y="4386529"/>
            <a:ext cx="6858000" cy="1640941"/>
          </a:xfrm>
          <a:prstGeom prst="rect">
            <a:avLst/>
          </a:prstGeom>
        </p:spPr>
      </p:pic>
      <p:pic>
        <p:nvPicPr>
          <p:cNvPr id="12" name="Picture 11">
            <a:extLst>
              <a:ext uri="{FF2B5EF4-FFF2-40B4-BE49-F238E27FC236}">
                <a16:creationId xmlns:a16="http://schemas.microsoft.com/office/drawing/2014/main" id="{D96D345D-5C8A-4124-8E13-619BB8B2E06C}"/>
              </a:ext>
            </a:extLst>
          </p:cNvPr>
          <p:cNvPicPr>
            <a:picLocks noChangeAspect="1"/>
          </p:cNvPicPr>
          <p:nvPr/>
        </p:nvPicPr>
        <p:blipFill>
          <a:blip r:embed="rId4"/>
          <a:stretch>
            <a:fillRect/>
          </a:stretch>
        </p:blipFill>
        <p:spPr>
          <a:xfrm>
            <a:off x="0" y="6038788"/>
            <a:ext cx="6858000" cy="495424"/>
          </a:xfrm>
          <a:prstGeom prst="rect">
            <a:avLst/>
          </a:prstGeom>
        </p:spPr>
      </p:pic>
      <p:pic>
        <p:nvPicPr>
          <p:cNvPr id="13" name="Picture 12">
            <a:extLst>
              <a:ext uri="{FF2B5EF4-FFF2-40B4-BE49-F238E27FC236}">
                <a16:creationId xmlns:a16="http://schemas.microsoft.com/office/drawing/2014/main" id="{011E02E7-0BAE-45A2-BE96-6FD925064477}"/>
              </a:ext>
            </a:extLst>
          </p:cNvPr>
          <p:cNvPicPr>
            <a:picLocks noChangeAspect="1"/>
          </p:cNvPicPr>
          <p:nvPr/>
        </p:nvPicPr>
        <p:blipFill>
          <a:blip r:embed="rId5"/>
          <a:stretch>
            <a:fillRect/>
          </a:stretch>
        </p:blipFill>
        <p:spPr>
          <a:xfrm>
            <a:off x="0" y="6571818"/>
            <a:ext cx="6858000" cy="521563"/>
          </a:xfrm>
          <a:prstGeom prst="rect">
            <a:avLst/>
          </a:prstGeom>
        </p:spPr>
      </p:pic>
      <p:sp>
        <p:nvSpPr>
          <p:cNvPr id="14" name="Rectangle 13">
            <a:extLst>
              <a:ext uri="{FF2B5EF4-FFF2-40B4-BE49-F238E27FC236}">
                <a16:creationId xmlns:a16="http://schemas.microsoft.com/office/drawing/2014/main" id="{5D5EEF0C-B5BA-48F9-8069-84AE3F53EAE2}"/>
              </a:ext>
            </a:extLst>
          </p:cNvPr>
          <p:cNvSpPr/>
          <p:nvPr/>
        </p:nvSpPr>
        <p:spPr>
          <a:xfrm>
            <a:off x="180340" y="337820"/>
            <a:ext cx="3429000" cy="1384995"/>
          </a:xfrm>
          <a:prstGeom prst="rect">
            <a:avLst/>
          </a:prstGeom>
        </p:spPr>
        <p:txBody>
          <a:bodyPr>
            <a:spAutoFit/>
          </a:bodyPr>
          <a:lstStyle/>
          <a:p>
            <a:r>
              <a:rPr lang="en-GB" sz="1200" b="1" dirty="0">
                <a:solidFill>
                  <a:srgbClr val="000000"/>
                </a:solidFill>
                <a:latin typeface="Arial" panose="020B0604020202020204" pitchFamily="34" charset="0"/>
              </a:rPr>
              <a:t>R085 Creating a multipage website </a:t>
            </a:r>
            <a:endParaRPr lang="en-GB" sz="1200" dirty="0">
              <a:solidFill>
                <a:srgbClr val="000000"/>
              </a:solidFill>
              <a:latin typeface="Arial" panose="020B0604020202020204" pitchFamily="34" charset="0"/>
            </a:endParaRPr>
          </a:p>
          <a:p>
            <a:r>
              <a:rPr lang="en-GB" sz="1200" dirty="0">
                <a:solidFill>
                  <a:srgbClr val="000000"/>
                </a:solidFill>
                <a:latin typeface="Arial" panose="020B0604020202020204" pitchFamily="34" charset="0"/>
              </a:rPr>
              <a:t>This unit allows you to understand the basics of creating multipage websites. You will use your creativity to combine components to create a functional, intuitive and aesthetically pleasing website to a brief set by a UTC employer partner. </a:t>
            </a:r>
            <a:endParaRPr lang="en-GB" sz="1200" dirty="0"/>
          </a:p>
        </p:txBody>
      </p:sp>
      <p:sp>
        <p:nvSpPr>
          <p:cNvPr id="15" name="Rectangle 14">
            <a:extLst>
              <a:ext uri="{FF2B5EF4-FFF2-40B4-BE49-F238E27FC236}">
                <a16:creationId xmlns:a16="http://schemas.microsoft.com/office/drawing/2014/main" id="{F548C8D9-932F-447A-819E-D87A79FA6C4D}"/>
              </a:ext>
            </a:extLst>
          </p:cNvPr>
          <p:cNvSpPr/>
          <p:nvPr/>
        </p:nvSpPr>
        <p:spPr>
          <a:xfrm>
            <a:off x="3429000" y="2885639"/>
            <a:ext cx="3429000" cy="1384995"/>
          </a:xfrm>
          <a:prstGeom prst="rect">
            <a:avLst/>
          </a:prstGeom>
        </p:spPr>
        <p:txBody>
          <a:bodyPr>
            <a:spAutoFit/>
          </a:bodyPr>
          <a:lstStyle/>
          <a:p>
            <a:r>
              <a:rPr lang="en-GB" sz="1200" b="1" dirty="0">
                <a:solidFill>
                  <a:srgbClr val="000000"/>
                </a:solidFill>
                <a:latin typeface="Arial" panose="020B0604020202020204" pitchFamily="34" charset="0"/>
              </a:rPr>
              <a:t>R087 Creating interactive multimedia products </a:t>
            </a:r>
            <a:endParaRPr lang="en-GB" sz="1200" dirty="0">
              <a:solidFill>
                <a:srgbClr val="000000"/>
              </a:solidFill>
              <a:latin typeface="Arial" panose="020B0604020202020204" pitchFamily="34" charset="0"/>
            </a:endParaRPr>
          </a:p>
          <a:p>
            <a:r>
              <a:rPr lang="en-GB" sz="1200" dirty="0">
                <a:solidFill>
                  <a:srgbClr val="000000"/>
                </a:solidFill>
                <a:latin typeface="Arial" panose="020B0604020202020204" pitchFamily="34" charset="0"/>
              </a:rPr>
              <a:t>You will learn where and why interactive products and services are used and their different features. You will then create an interactive multimedia product to a brief set </a:t>
            </a:r>
          </a:p>
          <a:p>
            <a:r>
              <a:rPr lang="en-GB" sz="1200" dirty="0">
                <a:solidFill>
                  <a:srgbClr val="000000"/>
                </a:solidFill>
                <a:latin typeface="Arial" panose="020B0604020202020204" pitchFamily="34" charset="0"/>
              </a:rPr>
              <a:t>by a UTC employer partner. </a:t>
            </a:r>
            <a:endParaRPr lang="en-GB" sz="1200" dirty="0"/>
          </a:p>
        </p:txBody>
      </p:sp>
      <p:pic>
        <p:nvPicPr>
          <p:cNvPr id="16" name="Picture 15">
            <a:extLst>
              <a:ext uri="{FF2B5EF4-FFF2-40B4-BE49-F238E27FC236}">
                <a16:creationId xmlns:a16="http://schemas.microsoft.com/office/drawing/2014/main" id="{2B9B1E48-B018-4805-9DB0-ADF8C47C4F31}"/>
              </a:ext>
            </a:extLst>
          </p:cNvPr>
          <p:cNvPicPr>
            <a:picLocks noChangeAspect="1"/>
          </p:cNvPicPr>
          <p:nvPr/>
        </p:nvPicPr>
        <p:blipFill>
          <a:blip r:embed="rId6"/>
          <a:stretch>
            <a:fillRect/>
          </a:stretch>
        </p:blipFill>
        <p:spPr>
          <a:xfrm>
            <a:off x="3429000" y="1390308"/>
            <a:ext cx="2099071" cy="1403984"/>
          </a:xfrm>
          <a:prstGeom prst="rect">
            <a:avLst/>
          </a:prstGeom>
        </p:spPr>
      </p:pic>
      <p:pic>
        <p:nvPicPr>
          <p:cNvPr id="17" name="Picture 16">
            <a:extLst>
              <a:ext uri="{FF2B5EF4-FFF2-40B4-BE49-F238E27FC236}">
                <a16:creationId xmlns:a16="http://schemas.microsoft.com/office/drawing/2014/main" id="{9C434A26-406C-4602-901D-9FB60ED7516D}"/>
              </a:ext>
            </a:extLst>
          </p:cNvPr>
          <p:cNvPicPr>
            <a:picLocks noChangeAspect="1"/>
          </p:cNvPicPr>
          <p:nvPr/>
        </p:nvPicPr>
        <p:blipFill>
          <a:blip r:embed="rId7"/>
          <a:stretch>
            <a:fillRect/>
          </a:stretch>
        </p:blipFill>
        <p:spPr>
          <a:xfrm>
            <a:off x="468084" y="1953083"/>
            <a:ext cx="2237015" cy="1672485"/>
          </a:xfrm>
          <a:prstGeom prst="rect">
            <a:avLst/>
          </a:prstGeom>
        </p:spPr>
      </p:pic>
    </p:spTree>
    <p:extLst>
      <p:ext uri="{BB962C8B-B14F-4D97-AF65-F5344CB8AC3E}">
        <p14:creationId xmlns:p14="http://schemas.microsoft.com/office/powerpoint/2010/main" val="41155307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BB34914879AA43A80A7FAD5D336354" ma:contentTypeVersion="9" ma:contentTypeDescription="Create a new document." ma:contentTypeScope="" ma:versionID="b06fc3ff9d87009e34c91f5e760de746">
  <xsd:schema xmlns:xsd="http://www.w3.org/2001/XMLSchema" xmlns:xs="http://www.w3.org/2001/XMLSchema" xmlns:p="http://schemas.microsoft.com/office/2006/metadata/properties" xmlns:ns2="3ed48692-dfab-40da-bce2-ffc2283ddabb" targetNamespace="http://schemas.microsoft.com/office/2006/metadata/properties" ma:root="true" ma:fieldsID="926f945bdc93164be99f61e03499c491" ns2:_="">
    <xsd:import namespace="3ed48692-dfab-40da-bce2-ffc2283dda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48692-dfab-40da-bce2-ffc2283dd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B23716-2075-4625-B6DE-7D1A0B6C5F93}">
  <ds:schemaRefs>
    <ds:schemaRef ds:uri="http://schemas.microsoft.com/sharepoint/v3/contenttype/forms"/>
  </ds:schemaRefs>
</ds:datastoreItem>
</file>

<file path=customXml/itemProps2.xml><?xml version="1.0" encoding="utf-8"?>
<ds:datastoreItem xmlns:ds="http://schemas.openxmlformats.org/officeDocument/2006/customXml" ds:itemID="{8045ACF5-2FAD-4722-AA8C-5FF522F7C09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C33E14E-8075-4C6E-A5AB-B08F7E673D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d48692-dfab-40da-bce2-ffc2283dd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268</TotalTime>
  <Words>378</Words>
  <Application>Microsoft Office PowerPoint</Application>
  <PresentationFormat>A4 Paper (210x297 mm)</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Naylor</dc:creator>
  <cp:lastModifiedBy>Natasha Naylor</cp:lastModifiedBy>
  <cp:revision>100</cp:revision>
  <dcterms:created xsi:type="dcterms:W3CDTF">2020-06-18T14:18:28Z</dcterms:created>
  <dcterms:modified xsi:type="dcterms:W3CDTF">2020-07-08T14:49:20Z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0x01010029BB34914879AA43A80A7FAD5D336354</vt:lpwstr>
  </property>
</Properties>
</file>