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9"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741862"/>
    <a:srgbClr val="00A5B3"/>
    <a:srgbClr val="C4196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50E45F-C21A-4CF3-AF44-EB54C79329A0}" v="38" dt="2020-07-09T06:18:03.8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0" d="100"/>
          <a:sy n="60" d="100"/>
        </p:scale>
        <p:origin x="2558"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zzieskelding" userId="S::lizzieskelding_hotmail.com#ext#@doncasterutc450.onmicrosoft.com::56699fc0-b45d-4d5c-9a0a-a6ea4a203bc6" providerId="AD" clId="Web-{6050E45F-C21A-4CF3-AF44-EB54C79329A0}"/>
    <pc:docChg chg="modSld">
      <pc:chgData name="lizzieskelding" userId="S::lizzieskelding_hotmail.com#ext#@doncasterutc450.onmicrosoft.com::56699fc0-b45d-4d5c-9a0a-a6ea4a203bc6" providerId="AD" clId="Web-{6050E45F-C21A-4CF3-AF44-EB54C79329A0}" dt="2020-07-09T06:18:03.855" v="34" actId="20577"/>
      <pc:docMkLst>
        <pc:docMk/>
      </pc:docMkLst>
      <pc:sldChg chg="modSp">
        <pc:chgData name="lizzieskelding" userId="S::lizzieskelding_hotmail.com#ext#@doncasterutc450.onmicrosoft.com::56699fc0-b45d-4d5c-9a0a-a6ea4a203bc6" providerId="AD" clId="Web-{6050E45F-C21A-4CF3-AF44-EB54C79329A0}" dt="2020-07-09T06:17:07.183" v="17" actId="20577"/>
        <pc:sldMkLst>
          <pc:docMk/>
          <pc:sldMk cId="1265239635" sldId="256"/>
        </pc:sldMkLst>
        <pc:spChg chg="mod">
          <ac:chgData name="lizzieskelding" userId="S::lizzieskelding_hotmail.com#ext#@doncasterutc450.onmicrosoft.com::56699fc0-b45d-4d5c-9a0a-a6ea4a203bc6" providerId="AD" clId="Web-{6050E45F-C21A-4CF3-AF44-EB54C79329A0}" dt="2020-07-09T06:16:39.448" v="8" actId="20577"/>
          <ac:spMkLst>
            <pc:docMk/>
            <pc:sldMk cId="1265239635" sldId="256"/>
            <ac:spMk id="2" creationId="{8B55D39A-B9AB-4FFB-9CE5-E4C62B83E594}"/>
          </ac:spMkLst>
        </pc:spChg>
        <pc:spChg chg="mod">
          <ac:chgData name="lizzieskelding" userId="S::lizzieskelding_hotmail.com#ext#@doncasterutc450.onmicrosoft.com::56699fc0-b45d-4d5c-9a0a-a6ea4a203bc6" providerId="AD" clId="Web-{6050E45F-C21A-4CF3-AF44-EB54C79329A0}" dt="2020-07-09T06:16:19.635" v="1" actId="20577"/>
          <ac:spMkLst>
            <pc:docMk/>
            <pc:sldMk cId="1265239635" sldId="256"/>
            <ac:spMk id="7" creationId="{1E6FD191-42EB-4770-83C8-F70AF5C69E4B}"/>
          </ac:spMkLst>
        </pc:spChg>
        <pc:spChg chg="mod">
          <ac:chgData name="lizzieskelding" userId="S::lizzieskelding_hotmail.com#ext#@doncasterutc450.onmicrosoft.com::56699fc0-b45d-4d5c-9a0a-a6ea4a203bc6" providerId="AD" clId="Web-{6050E45F-C21A-4CF3-AF44-EB54C79329A0}" dt="2020-07-09T06:17:02.776" v="16" actId="20577"/>
          <ac:spMkLst>
            <pc:docMk/>
            <pc:sldMk cId="1265239635" sldId="256"/>
            <ac:spMk id="14" creationId="{FB13EE4D-B25F-4A80-8511-A176D1BE2036}"/>
          </ac:spMkLst>
        </pc:spChg>
        <pc:spChg chg="mod">
          <ac:chgData name="lizzieskelding" userId="S::lizzieskelding_hotmail.com#ext#@doncasterutc450.onmicrosoft.com::56699fc0-b45d-4d5c-9a0a-a6ea4a203bc6" providerId="AD" clId="Web-{6050E45F-C21A-4CF3-AF44-EB54C79329A0}" dt="2020-07-09T06:17:07.183" v="17" actId="20577"/>
          <ac:spMkLst>
            <pc:docMk/>
            <pc:sldMk cId="1265239635" sldId="256"/>
            <ac:spMk id="33" creationId="{E501B348-70BD-4C58-96E2-89DCC77B9E85}"/>
          </ac:spMkLst>
        </pc:spChg>
      </pc:sldChg>
      <pc:sldChg chg="modSp">
        <pc:chgData name="lizzieskelding" userId="S::lizzieskelding_hotmail.com#ext#@doncasterutc450.onmicrosoft.com::56699fc0-b45d-4d5c-9a0a-a6ea4a203bc6" providerId="AD" clId="Web-{6050E45F-C21A-4CF3-AF44-EB54C79329A0}" dt="2020-07-09T06:18:03.855" v="34" actId="20577"/>
        <pc:sldMkLst>
          <pc:docMk/>
          <pc:sldMk cId="2853768529" sldId="259"/>
        </pc:sldMkLst>
        <pc:spChg chg="mod">
          <ac:chgData name="lizzieskelding" userId="S::lizzieskelding_hotmail.com#ext#@doncasterutc450.onmicrosoft.com::56699fc0-b45d-4d5c-9a0a-a6ea4a203bc6" providerId="AD" clId="Web-{6050E45F-C21A-4CF3-AF44-EB54C79329A0}" dt="2020-07-09T06:17:54.261" v="28" actId="20577"/>
          <ac:spMkLst>
            <pc:docMk/>
            <pc:sldMk cId="2853768529" sldId="259"/>
            <ac:spMk id="2" creationId="{BE57DF29-4BD2-4453-B5B5-D1BA9A6D7E48}"/>
          </ac:spMkLst>
        </pc:spChg>
        <pc:spChg chg="mod">
          <ac:chgData name="lizzieskelding" userId="S::lizzieskelding_hotmail.com#ext#@doncasterutc450.onmicrosoft.com::56699fc0-b45d-4d5c-9a0a-a6ea4a203bc6" providerId="AD" clId="Web-{6050E45F-C21A-4CF3-AF44-EB54C79329A0}" dt="2020-07-09T06:18:03.855" v="34" actId="20577"/>
          <ac:spMkLst>
            <pc:docMk/>
            <pc:sldMk cId="2853768529" sldId="259"/>
            <ac:spMk id="3" creationId="{258FC657-5F86-416F-8B50-0E564592BECC}"/>
          </ac:spMkLst>
        </pc:spChg>
        <pc:spChg chg="mod">
          <ac:chgData name="lizzieskelding" userId="S::lizzieskelding_hotmail.com#ext#@doncasterutc450.onmicrosoft.com::56699fc0-b45d-4d5c-9a0a-a6ea4a203bc6" providerId="AD" clId="Web-{6050E45F-C21A-4CF3-AF44-EB54C79329A0}" dt="2020-07-09T06:17:36.308" v="20" actId="20577"/>
          <ac:spMkLst>
            <pc:docMk/>
            <pc:sldMk cId="2853768529" sldId="259"/>
            <ac:spMk id="16" creationId="{699E3FB6-73E0-4613-AFA1-80FF748DCE61}"/>
          </ac:spMkLst>
        </pc:spChg>
        <pc:spChg chg="mod">
          <ac:chgData name="lizzieskelding" userId="S::lizzieskelding_hotmail.com#ext#@doncasterutc450.onmicrosoft.com::56699fc0-b45d-4d5c-9a0a-a6ea4a203bc6" providerId="AD" clId="Web-{6050E45F-C21A-4CF3-AF44-EB54C79329A0}" dt="2020-07-09T06:17:43.558" v="22" actId="20577"/>
          <ac:spMkLst>
            <pc:docMk/>
            <pc:sldMk cId="2853768529" sldId="259"/>
            <ac:spMk id="19" creationId="{F18A391C-11DB-4DC1-8379-6445976DCF7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6C1C6F-17A5-4395-B492-A0AC2FD891FB}"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34526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6C1C6F-17A5-4395-B492-A0AC2FD891FB}"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115322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6C1C6F-17A5-4395-B492-A0AC2FD891FB}"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3233861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6C1C6F-17A5-4395-B492-A0AC2FD891FB}"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1241487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6C1C6F-17A5-4395-B492-A0AC2FD891FB}"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2363296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6C1C6F-17A5-4395-B492-A0AC2FD891FB}" type="datetimeFigureOut">
              <a:rPr lang="en-GB" smtClean="0"/>
              <a:t>08/07/2020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1946006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6C1C6F-17A5-4395-B492-A0AC2FD891FB}" type="datetimeFigureOut">
              <a:rPr lang="en-GB" smtClean="0"/>
              <a:t>08/07/2020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3376829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6C1C6F-17A5-4395-B492-A0AC2FD891FB}" type="datetimeFigureOut">
              <a:rPr lang="en-GB" smtClean="0"/>
              <a:t>08/07/2020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2792125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6C1C6F-17A5-4395-B492-A0AC2FD891FB}" type="datetimeFigureOut">
              <a:rPr lang="en-GB" smtClean="0"/>
              <a:t>08/07/2020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639218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36C1C6F-17A5-4395-B492-A0AC2FD891FB}" type="datetimeFigureOut">
              <a:rPr lang="en-GB" smtClean="0"/>
              <a:t>08/07/2020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2451342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36C1C6F-17A5-4395-B492-A0AC2FD891FB}" type="datetimeFigureOut">
              <a:rPr lang="en-GB" smtClean="0"/>
              <a:t>08/07/2020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541881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36C1C6F-17A5-4395-B492-A0AC2FD891FB}" type="datetimeFigureOut">
              <a:rPr lang="en-GB" smtClean="0"/>
              <a:t>08/07/2020</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9BE7721-8E2E-4CC1-9B64-76C8E925203E}" type="slidenum">
              <a:rPr lang="en-GB" smtClean="0"/>
              <a:t>‹#›</a:t>
            </a:fld>
            <a:endParaRPr lang="en-GB"/>
          </a:p>
        </p:txBody>
      </p:sp>
    </p:spTree>
    <p:extLst>
      <p:ext uri="{BB962C8B-B14F-4D97-AF65-F5344CB8AC3E}">
        <p14:creationId xmlns:p14="http://schemas.microsoft.com/office/powerpoint/2010/main" val="9775684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C849AD7-DF4F-43D9-8DD4-2C06E2DD8715}"/>
              </a:ext>
            </a:extLst>
          </p:cNvPr>
          <p:cNvPicPr/>
          <p:nvPr/>
        </p:nvPicPr>
        <p:blipFill>
          <a:blip r:embed="rId2">
            <a:extLst>
              <a:ext uri="{28A0092B-C50C-407E-A947-70E740481C1C}">
                <a14:useLocalDpi xmlns:a14="http://schemas.microsoft.com/office/drawing/2010/main" val="0"/>
              </a:ext>
            </a:extLst>
          </a:blip>
          <a:stretch>
            <a:fillRect/>
          </a:stretch>
        </p:blipFill>
        <p:spPr>
          <a:xfrm>
            <a:off x="1200150" y="161195"/>
            <a:ext cx="2471690" cy="757555"/>
          </a:xfrm>
          <a:prstGeom prst="rect">
            <a:avLst/>
          </a:prstGeom>
        </p:spPr>
      </p:pic>
      <p:pic>
        <p:nvPicPr>
          <p:cNvPr id="6" name="Picture 5">
            <a:extLst>
              <a:ext uri="{FF2B5EF4-FFF2-40B4-BE49-F238E27FC236}">
                <a16:creationId xmlns:a16="http://schemas.microsoft.com/office/drawing/2014/main" id="{61EB2F7D-B2CC-4ACA-B842-788653446B21}"/>
              </a:ext>
            </a:extLst>
          </p:cNvPr>
          <p:cNvPicPr/>
          <p:nvPr/>
        </p:nvPicPr>
        <p:blipFill>
          <a:blip r:embed="rId3">
            <a:extLst>
              <a:ext uri="{28A0092B-C50C-407E-A947-70E740481C1C}">
                <a14:useLocalDpi xmlns:a14="http://schemas.microsoft.com/office/drawing/2010/main" val="0"/>
              </a:ext>
            </a:extLst>
          </a:blip>
          <a:stretch>
            <a:fillRect/>
          </a:stretch>
        </p:blipFill>
        <p:spPr>
          <a:xfrm>
            <a:off x="311150" y="967740"/>
            <a:ext cx="5111750" cy="495300"/>
          </a:xfrm>
          <a:prstGeom prst="rect">
            <a:avLst/>
          </a:prstGeom>
        </p:spPr>
      </p:pic>
      <p:sp>
        <p:nvSpPr>
          <p:cNvPr id="7" name="Text Box 8">
            <a:extLst>
              <a:ext uri="{FF2B5EF4-FFF2-40B4-BE49-F238E27FC236}">
                <a16:creationId xmlns:a16="http://schemas.microsoft.com/office/drawing/2014/main" id="{1E6FD191-42EB-4770-83C8-F70AF5C69E4B}"/>
              </a:ext>
            </a:extLst>
          </p:cNvPr>
          <p:cNvSpPr txBox="1"/>
          <p:nvPr/>
        </p:nvSpPr>
        <p:spPr>
          <a:xfrm>
            <a:off x="288663" y="1619140"/>
            <a:ext cx="6248717" cy="760222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en-GB" sz="1200" dirty="0">
                <a:latin typeface="Arial" panose="020B0604020202020204" pitchFamily="34" charset="0"/>
                <a:cs typeface="Arial" panose="020B0604020202020204" pitchFamily="34" charset="0"/>
              </a:rPr>
              <a:t> </a:t>
            </a:r>
            <a:r>
              <a:rPr lang="en-GB" sz="1200" b="1" dirty="0">
                <a:latin typeface="Arial" panose="020B0604020202020204" pitchFamily="34" charset="0"/>
                <a:cs typeface="Arial" panose="020B0604020202020204" pitchFamily="34" charset="0"/>
              </a:rPr>
              <a:t>What does this qualification cover? </a:t>
            </a:r>
          </a:p>
          <a:p>
            <a:endParaRPr lang="en-GB"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The </a:t>
            </a:r>
            <a:r>
              <a:rPr lang="en-GB" sz="1200" b="1" dirty="0">
                <a:latin typeface="Arial" panose="020B0604020202020204" pitchFamily="34" charset="0"/>
                <a:cs typeface="Arial" panose="020B0604020202020204" pitchFamily="34" charset="0"/>
              </a:rPr>
              <a:t>NCFE Level 1/2 Technical Award in Business and Enterprise </a:t>
            </a:r>
            <a:r>
              <a:rPr lang="en-GB" sz="1200" dirty="0">
                <a:latin typeface="Arial" panose="020B0604020202020204" pitchFamily="34" charset="0"/>
                <a:cs typeface="Arial" panose="020B0604020202020204" pitchFamily="34" charset="0"/>
              </a:rPr>
              <a:t>is designed for learners who want an introduction to business and enterprise that includes a vocational and project-based element. The qualification will appeal to you if you wish to pursue a career in the business and enterprise sector or progress to further study. </a:t>
            </a:r>
          </a:p>
          <a:p>
            <a:r>
              <a:rPr lang="en-GB" sz="1200" dirty="0">
                <a:latin typeface="Arial"/>
                <a:cs typeface="Arial"/>
              </a:rPr>
              <a:t>This qualification is appropriate for you if you’re looking to develop a significant core of knowledge and understanding in business and enterprise and it will give you opportunities through employer-led projects to apply your learning. This nationally recognised V Certs qualification is distinct from GCSE Business Studies, as it will encourage you to use knowledge and practical enterprise tools to prepare you for business. You will develop significant personal and vocational business skills that can be transferred to further study or employment. </a:t>
            </a:r>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The course is comprised of two units of study, both of which are mandatory. </a:t>
            </a:r>
          </a:p>
          <a:p>
            <a:r>
              <a:rPr lang="en-GB" sz="1200" dirty="0">
                <a:latin typeface="Arial" panose="020B0604020202020204" pitchFamily="34" charset="0"/>
                <a:cs typeface="Arial" panose="020B0604020202020204" pitchFamily="34" charset="0"/>
              </a:rPr>
              <a:t> </a:t>
            </a:r>
          </a:p>
          <a:p>
            <a:endParaRPr lang="en-GB" sz="1200" dirty="0">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918FF082-890B-48DB-9F10-3EEF940A30C2}"/>
              </a:ext>
            </a:extLst>
          </p:cNvPr>
          <p:cNvSpPr/>
          <p:nvPr/>
        </p:nvSpPr>
        <p:spPr>
          <a:xfrm>
            <a:off x="288663" y="7797800"/>
            <a:ext cx="6248717" cy="1802543"/>
          </a:xfrm>
          <a:prstGeom prst="rect">
            <a:avLst/>
          </a:prstGeom>
          <a:solidFill>
            <a:srgbClr val="CCFFFF"/>
          </a:solidFill>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9" name="Rectangle 8">
            <a:extLst>
              <a:ext uri="{FF2B5EF4-FFF2-40B4-BE49-F238E27FC236}">
                <a16:creationId xmlns:a16="http://schemas.microsoft.com/office/drawing/2014/main" id="{ADB8F714-86A5-41E6-B5C3-D1884B59C474}"/>
              </a:ext>
            </a:extLst>
          </p:cNvPr>
          <p:cNvSpPr/>
          <p:nvPr/>
        </p:nvSpPr>
        <p:spPr>
          <a:xfrm>
            <a:off x="268240" y="548102"/>
            <a:ext cx="3802964" cy="954107"/>
          </a:xfrm>
          <a:prstGeom prst="rect">
            <a:avLst/>
          </a:prstGeom>
        </p:spPr>
        <p:txBody>
          <a:bodyPr wrap="none">
            <a:spAutoFit/>
          </a:bodyPr>
          <a:lstStyle/>
          <a:p>
            <a:endParaRPr lang="en-GB" sz="2800" dirty="0">
              <a:solidFill>
                <a:schemeClr val="bg1"/>
              </a:solidFill>
            </a:endParaRPr>
          </a:p>
          <a:p>
            <a:r>
              <a:rPr lang="en-GB" sz="2800" b="1" dirty="0">
                <a:solidFill>
                  <a:schemeClr val="bg1"/>
                </a:solidFill>
              </a:rPr>
              <a:t>Business and Enterprise </a:t>
            </a:r>
            <a:endParaRPr lang="en-GB"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E061263A-68C3-49F4-B908-F526B820AA4A}"/>
              </a:ext>
            </a:extLst>
          </p:cNvPr>
          <p:cNvSpPr/>
          <p:nvPr/>
        </p:nvSpPr>
        <p:spPr>
          <a:xfrm>
            <a:off x="1184220" y="198299"/>
            <a:ext cx="2521585" cy="769441"/>
          </a:xfrm>
          <a:prstGeom prst="rect">
            <a:avLst/>
          </a:prstGeom>
        </p:spPr>
        <p:txBody>
          <a:bodyPr wrap="square">
            <a:spAutoFit/>
          </a:bodyPr>
          <a:lstStyle/>
          <a:p>
            <a:pPr>
              <a:spcAft>
                <a:spcPts val="0"/>
              </a:spcAft>
            </a:pPr>
            <a:r>
              <a:rPr lang="en-GB" sz="22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NCFE Level 1 / 2</a:t>
            </a:r>
          </a:p>
          <a:p>
            <a:pPr>
              <a:spcAft>
                <a:spcPts val="0"/>
              </a:spcAft>
            </a:pPr>
            <a:r>
              <a:rPr lang="en-GB" sz="22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Technical Award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Doncaster UTC - Education - Doncaster - 244 photos | Facebook">
            <a:extLst>
              <a:ext uri="{FF2B5EF4-FFF2-40B4-BE49-F238E27FC236}">
                <a16:creationId xmlns:a16="http://schemas.microsoft.com/office/drawing/2014/main" id="{D3DCF911-8C90-4C02-BB7C-60D308E3FA8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73676" y="128272"/>
            <a:ext cx="1403984" cy="1403984"/>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E374DDE1-42D6-40AC-AD79-D88FFA164543}"/>
              </a:ext>
            </a:extLst>
          </p:cNvPr>
          <p:cNvSpPr txBox="1"/>
          <p:nvPr/>
        </p:nvSpPr>
        <p:spPr>
          <a:xfrm>
            <a:off x="320620" y="7802704"/>
            <a:ext cx="1727200" cy="646331"/>
          </a:xfrm>
          <a:prstGeom prst="rect">
            <a:avLst/>
          </a:prstGeom>
          <a:noFill/>
        </p:spPr>
        <p:txBody>
          <a:bodyPr wrap="square" rtlCol="0">
            <a:spAutoFit/>
          </a:bodyPr>
          <a:lstStyle/>
          <a:p>
            <a:r>
              <a:rPr lang="en-GB" b="1" dirty="0"/>
              <a:t>What’s included </a:t>
            </a:r>
            <a:endParaRPr lang="en-GB" dirty="0"/>
          </a:p>
          <a:p>
            <a:endParaRPr lang="en-GB" dirty="0"/>
          </a:p>
        </p:txBody>
      </p:sp>
      <p:sp>
        <p:nvSpPr>
          <p:cNvPr id="33" name="Text Box 3">
            <a:extLst>
              <a:ext uri="{FF2B5EF4-FFF2-40B4-BE49-F238E27FC236}">
                <a16:creationId xmlns:a16="http://schemas.microsoft.com/office/drawing/2014/main" id="{E501B348-70BD-4C58-96E2-89DCC77B9E85}"/>
              </a:ext>
            </a:extLst>
          </p:cNvPr>
          <p:cNvSpPr txBox="1">
            <a:spLocks noChangeArrowheads="1"/>
          </p:cNvSpPr>
          <p:nvPr/>
        </p:nvSpPr>
        <p:spPr bwMode="auto">
          <a:xfrm>
            <a:off x="342900" y="8176256"/>
            <a:ext cx="6062868" cy="818192"/>
          </a:xfrm>
          <a:prstGeom prst="rect">
            <a:avLst/>
          </a:prstGeom>
          <a:noFill/>
          <a:ln>
            <a:noFill/>
          </a:ln>
        </p:spPr>
        <p:txBody>
          <a:bodyPr vert="horz" wrap="square" lIns="91440" tIns="45720" rIns="91440" bIns="45720" numCol="1" anchor="t" anchorCtr="0" compatLnSpc="1">
            <a:prstTxWarp prst="textNoShape">
              <a:avLst/>
            </a:prstTxWarp>
          </a:bodyPr>
          <a:lstStyle/>
          <a:p>
            <a:r>
              <a:rPr lang="en-GB" sz="1200" dirty="0">
                <a:latin typeface="Arial"/>
                <a:cs typeface="Arial"/>
              </a:rPr>
              <a:t>Throughout the course you will develop an understanding of what it means to be an entrepreneur and how businesses are organised. You will also study marketing, operations management and the influences that affect a business. Additionally, you will learn about business planning, including research, resource planning and growth.  You will develop knowledge of human resources and finance and how they support business and enterprise planning.</a:t>
            </a:r>
            <a:endParaRPr lang="en-GB" sz="1200" dirty="0">
              <a:latin typeface="Arial" panose="020B0604020202020204" pitchFamily="34" charset="0"/>
              <a:cs typeface="Arial" panose="020B0604020202020204" pitchFamily="34" charset="0"/>
            </a:endParaRPr>
          </a:p>
        </p:txBody>
      </p:sp>
      <p:pic>
        <p:nvPicPr>
          <p:cNvPr id="1032" name="Picture 8" descr="See the source image">
            <a:extLst>
              <a:ext uri="{FF2B5EF4-FFF2-40B4-BE49-F238E27FC236}">
                <a16:creationId xmlns:a16="http://schemas.microsoft.com/office/drawing/2014/main" id="{E011D2B9-A435-461E-ADB3-7B4786E0AAA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 y="161195"/>
            <a:ext cx="832755" cy="76944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8B55D39A-B9AB-4FFB-9CE5-E4C62B83E594}"/>
              </a:ext>
            </a:extLst>
          </p:cNvPr>
          <p:cNvSpPr/>
          <p:nvPr/>
        </p:nvSpPr>
        <p:spPr>
          <a:xfrm>
            <a:off x="393700" y="4572000"/>
            <a:ext cx="2908300" cy="3060700"/>
          </a:xfrm>
          <a:prstGeom prst="rect">
            <a:avLst/>
          </a:prstGeom>
          <a:solidFill>
            <a:srgbClr val="C41968"/>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400" b="1" dirty="0">
                <a:latin typeface="Arial" panose="020B0604020202020204" pitchFamily="34" charset="0"/>
                <a:cs typeface="Arial" panose="020B0604020202020204" pitchFamily="34" charset="0"/>
              </a:rPr>
              <a:t>Unit 1 – Introduction to Business and Enterprise</a:t>
            </a:r>
          </a:p>
          <a:p>
            <a:pPr algn="ctr"/>
            <a:endParaRPr lang="en-GB" sz="1400" b="1" dirty="0">
              <a:latin typeface="Arial" panose="020B0604020202020204" pitchFamily="34" charset="0"/>
              <a:cs typeface="Arial" panose="020B0604020202020204" pitchFamily="34" charset="0"/>
            </a:endParaRPr>
          </a:p>
          <a:p>
            <a:pPr algn="ctr"/>
            <a:endParaRPr lang="en-GB" sz="1400" b="1" dirty="0">
              <a:latin typeface="Arial" panose="020B0604020202020204" pitchFamily="34" charset="0"/>
              <a:cs typeface="Arial" panose="020B0604020202020204" pitchFamily="34" charset="0"/>
            </a:endParaRPr>
          </a:p>
          <a:p>
            <a:pPr marL="171450" indent="-171450" algn="ctr">
              <a:buFont typeface="Arial" panose="020B0604020202020204" pitchFamily="34" charset="0"/>
              <a:buChar char="•"/>
            </a:pPr>
            <a:r>
              <a:rPr lang="en-GB" sz="1200" dirty="0">
                <a:latin typeface="Arial"/>
                <a:cs typeface="Arial"/>
              </a:rPr>
              <a:t>Entrepreneurship, business organisation and the importance of stakeholders. </a:t>
            </a:r>
            <a:endParaRPr lang="en-GB" sz="1200" dirty="0">
              <a:latin typeface="Arial" panose="020B0604020202020204" pitchFamily="34" charset="0"/>
              <a:cs typeface="Arial" panose="020B0604020202020204" pitchFamily="34" charset="0"/>
            </a:endParaRPr>
          </a:p>
          <a:p>
            <a:pPr marL="171450" indent="-171450" algn="ctr">
              <a:buFont typeface="Arial" panose="020B0604020202020204" pitchFamily="34" charset="0"/>
              <a:buChar char="•"/>
            </a:pPr>
            <a:r>
              <a:rPr lang="en-GB" sz="1200" dirty="0">
                <a:latin typeface="Arial"/>
                <a:cs typeface="Arial"/>
              </a:rPr>
              <a:t>The marketing mix, market research, market types and orientation types. </a:t>
            </a:r>
            <a:endParaRPr lang="en-GB" sz="1200" dirty="0">
              <a:latin typeface="Arial" panose="020B0604020202020204" pitchFamily="34" charset="0"/>
              <a:cs typeface="Arial" panose="020B0604020202020204" pitchFamily="34" charset="0"/>
            </a:endParaRPr>
          </a:p>
          <a:p>
            <a:pPr marL="171450" indent="-171450" algn="ctr">
              <a:buFont typeface="Arial" panose="020B0604020202020204" pitchFamily="34" charset="0"/>
              <a:buChar char="•"/>
            </a:pPr>
            <a:r>
              <a:rPr lang="en-GB" sz="1200" dirty="0">
                <a:latin typeface="Arial" panose="020B0604020202020204" pitchFamily="34" charset="0"/>
                <a:cs typeface="Arial" panose="020B0604020202020204" pitchFamily="34" charset="0"/>
              </a:rPr>
              <a:t>Operations management </a:t>
            </a:r>
          </a:p>
          <a:p>
            <a:pPr marL="171450" indent="-171450" algn="ctr">
              <a:buFont typeface="Arial" panose="020B0604020202020204" pitchFamily="34" charset="0"/>
              <a:buChar char="•"/>
            </a:pPr>
            <a:r>
              <a:rPr lang="en-GB" sz="1200" dirty="0">
                <a:latin typeface="Arial"/>
                <a:cs typeface="Arial"/>
              </a:rPr>
              <a:t>Internal influences on business. </a:t>
            </a:r>
            <a:endParaRPr lang="en-GB" sz="1200" dirty="0">
              <a:latin typeface="Arial" panose="020B0604020202020204" pitchFamily="34" charset="0"/>
              <a:cs typeface="Arial" panose="020B0604020202020204" pitchFamily="34" charset="0"/>
            </a:endParaRPr>
          </a:p>
          <a:p>
            <a:pPr marL="171450" indent="-171450" algn="ctr">
              <a:buFont typeface="Arial" panose="020B0604020202020204" pitchFamily="34" charset="0"/>
              <a:buChar char="•"/>
            </a:pPr>
            <a:r>
              <a:rPr lang="en-GB" sz="1200" dirty="0">
                <a:latin typeface="Arial"/>
                <a:cs typeface="Arial"/>
              </a:rPr>
              <a:t>External influences on business.</a:t>
            </a:r>
            <a:endParaRPr lang="en-GB" sz="1200" dirty="0">
              <a:latin typeface="Arial" panose="020B0604020202020204" pitchFamily="34" charset="0"/>
              <a:cs typeface="Arial" panose="020B0604020202020204" pitchFamily="34" charset="0"/>
            </a:endParaRPr>
          </a:p>
          <a:p>
            <a:r>
              <a:rPr lang="en-GB" sz="1400" b="1" dirty="0">
                <a:latin typeface="Arial" panose="020B0604020202020204" pitchFamily="34" charset="0"/>
                <a:cs typeface="Arial" panose="020B0604020202020204" pitchFamily="34" charset="0"/>
              </a:rPr>
              <a:t> </a:t>
            </a:r>
            <a:endParaRPr lang="en-GB" sz="1400" dirty="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FB13EE4D-B25F-4A80-8511-A176D1BE2036}"/>
              </a:ext>
            </a:extLst>
          </p:cNvPr>
          <p:cNvSpPr/>
          <p:nvPr/>
        </p:nvSpPr>
        <p:spPr>
          <a:xfrm>
            <a:off x="3497468" y="4572000"/>
            <a:ext cx="2908300" cy="3060700"/>
          </a:xfrm>
          <a:prstGeom prst="rect">
            <a:avLst/>
          </a:prstGeom>
          <a:solidFill>
            <a:srgbClr val="00A5B3"/>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400" b="1" dirty="0">
                <a:latin typeface="Arial" panose="020B0604020202020204" pitchFamily="34" charset="0"/>
                <a:cs typeface="Arial" panose="020B0604020202020204" pitchFamily="34" charset="0"/>
              </a:rPr>
              <a:t>Unit 2 – Understanding Resources for Business and Enterprise Planning</a:t>
            </a:r>
          </a:p>
          <a:p>
            <a:pPr algn="ctr"/>
            <a:endParaRPr lang="en-GB" sz="1400" b="1" dirty="0">
              <a:latin typeface="Arial" panose="020B0604020202020204" pitchFamily="34" charset="0"/>
              <a:cs typeface="Arial" panose="020B0604020202020204" pitchFamily="34" charset="0"/>
            </a:endParaRPr>
          </a:p>
          <a:p>
            <a:pPr marL="171450" indent="-171450" algn="ctr">
              <a:buFont typeface="Arial" panose="020B0604020202020204" pitchFamily="34" charset="0"/>
              <a:buChar char="•"/>
            </a:pPr>
            <a:r>
              <a:rPr lang="en-GB" sz="1200" dirty="0">
                <a:latin typeface="Arial"/>
                <a:cs typeface="Arial"/>
              </a:rPr>
              <a:t>Research, resource planning, growth and development for business and enterprise. </a:t>
            </a:r>
            <a:endParaRPr lang="en-GB" sz="1200" dirty="0">
              <a:latin typeface="Arial" panose="020B0604020202020204" pitchFamily="34" charset="0"/>
              <a:cs typeface="Arial" panose="020B0604020202020204" pitchFamily="34" charset="0"/>
            </a:endParaRPr>
          </a:p>
          <a:p>
            <a:pPr marL="171450" indent="-171450" algn="ctr">
              <a:buFont typeface="Arial" panose="020B0604020202020204" pitchFamily="34" charset="0"/>
              <a:buChar char="•"/>
            </a:pPr>
            <a:r>
              <a:rPr lang="en-GB" sz="1200" dirty="0">
                <a:latin typeface="Arial"/>
                <a:cs typeface="Arial"/>
              </a:rPr>
              <a:t>Human resource requirements for a business start-up.</a:t>
            </a:r>
            <a:endParaRPr lang="en-GB" sz="1200" dirty="0">
              <a:latin typeface="Arial" panose="020B0604020202020204" pitchFamily="34" charset="0"/>
              <a:cs typeface="Arial" panose="020B0604020202020204" pitchFamily="34" charset="0"/>
            </a:endParaRPr>
          </a:p>
          <a:p>
            <a:pPr marL="171450" indent="-171450" algn="ctr">
              <a:buFont typeface="Arial" panose="020B0604020202020204" pitchFamily="34" charset="0"/>
              <a:buChar char="•"/>
            </a:pPr>
            <a:r>
              <a:rPr lang="en-GB" sz="1200" dirty="0">
                <a:latin typeface="Arial"/>
                <a:cs typeface="Arial"/>
              </a:rPr>
              <a:t>Sources of enterprise funding and business finance. </a:t>
            </a:r>
            <a:endParaRPr lang="en-GB" sz="1200" dirty="0">
              <a:latin typeface="Arial" panose="020B0604020202020204" pitchFamily="34" charset="0"/>
              <a:cs typeface="Arial" panose="020B0604020202020204" pitchFamily="34" charset="0"/>
            </a:endParaRPr>
          </a:p>
          <a:p>
            <a:pPr marL="171450" indent="-171450" algn="ctr">
              <a:buFont typeface="Arial" panose="020B0604020202020204" pitchFamily="34" charset="0"/>
              <a:buChar char="•"/>
            </a:pPr>
            <a:r>
              <a:rPr lang="en-GB" sz="1200" dirty="0">
                <a:latin typeface="Arial"/>
                <a:cs typeface="Arial"/>
              </a:rPr>
              <a:t>Business and enterprise planning. </a:t>
            </a:r>
            <a:endParaRPr lang="en-GB" sz="1200" dirty="0">
              <a:latin typeface="Arial" panose="020B0604020202020204" pitchFamily="34" charset="0"/>
              <a:cs typeface="Arial" panose="020B0604020202020204" pitchFamily="34" charset="0"/>
            </a:endParaRPr>
          </a:p>
          <a:p>
            <a:pPr algn="ctr"/>
            <a:r>
              <a:rPr lang="en-GB" sz="1400" b="1" dirty="0">
                <a:latin typeface="Arial" panose="020B0604020202020204" pitchFamily="34" charset="0"/>
                <a:cs typeface="Arial" panose="020B0604020202020204" pitchFamily="34" charset="0"/>
              </a:rPr>
              <a:t> </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5239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Doncaster UTC - Education - Doncaster - 244 photos | Facebook">
            <a:extLst>
              <a:ext uri="{FF2B5EF4-FFF2-40B4-BE49-F238E27FC236}">
                <a16:creationId xmlns:a16="http://schemas.microsoft.com/office/drawing/2014/main" id="{ACDBACB8-8C13-499E-BDC4-AC4D2B47A6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3676" y="128272"/>
            <a:ext cx="1403984" cy="1403984"/>
          </a:xfrm>
          <a:prstGeom prst="rect">
            <a:avLst/>
          </a:prstGeom>
          <a:noFill/>
          <a:extLst>
            <a:ext uri="{909E8E84-426E-40DD-AFC4-6F175D3DCCD1}">
              <a14:hiddenFill xmlns:a14="http://schemas.microsoft.com/office/drawing/2010/main">
                <a:solidFill>
                  <a:srgbClr val="FFFFFF"/>
                </a:solidFill>
              </a14:hiddenFill>
            </a:ext>
          </a:extLst>
        </p:spPr>
      </p:pic>
      <p:sp>
        <p:nvSpPr>
          <p:cNvPr id="2" name="Text Box 10">
            <a:extLst>
              <a:ext uri="{FF2B5EF4-FFF2-40B4-BE49-F238E27FC236}">
                <a16:creationId xmlns:a16="http://schemas.microsoft.com/office/drawing/2014/main" id="{BE57DF29-4BD2-4453-B5B5-D1BA9A6D7E48}"/>
              </a:ext>
            </a:extLst>
          </p:cNvPr>
          <p:cNvSpPr txBox="1"/>
          <p:nvPr/>
        </p:nvSpPr>
        <p:spPr>
          <a:xfrm>
            <a:off x="448738" y="7009987"/>
            <a:ext cx="2900035" cy="2457614"/>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GB" sz="1200" b="1" dirty="0">
                <a:effectLst/>
                <a:latin typeface="Arial" panose="020B0604020202020204" pitchFamily="34" charset="0"/>
                <a:ea typeface="Calibri" panose="020F0502020204030204" pitchFamily="34" charset="0"/>
                <a:cs typeface="Arial" panose="020B0604020202020204" pitchFamily="34" charset="0"/>
              </a:rPr>
              <a:t>Key Features</a:t>
            </a:r>
          </a:p>
          <a:p>
            <a:pPr>
              <a:spcAft>
                <a:spcPts val="0"/>
              </a:spcAft>
            </a:pPr>
            <a:endParaRPr lang="en-GB" sz="1200" b="1"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1200" dirty="0">
                <a:effectLst/>
                <a:latin typeface="Arial" panose="020B0604020202020204" pitchFamily="34" charset="0"/>
                <a:ea typeface="Calibri" panose="020F0502020204030204" pitchFamily="34" charset="0"/>
                <a:cs typeface="Arial" panose="020B0604020202020204" pitchFamily="34" charset="0"/>
              </a:rPr>
              <a:t>You will develop and enhance skills such as:</a:t>
            </a:r>
          </a:p>
          <a:p>
            <a:pPr>
              <a:spcAft>
                <a:spcPts val="0"/>
              </a:spcAft>
            </a:pPr>
            <a:endParaRPr lang="en-GB" sz="1200" b="1" dirty="0">
              <a:latin typeface="Arial" panose="020B0604020202020204" pitchFamily="34" charset="0"/>
              <a:ea typeface="Calibri" panose="020F0502020204030204" pitchFamily="34" charset="0"/>
              <a:cs typeface="Arial" panose="020B0604020202020204" pitchFamily="34" charset="0"/>
            </a:endParaRPr>
          </a:p>
          <a:p>
            <a:pPr marL="171450" indent="-171450">
              <a:spcAft>
                <a:spcPts val="0"/>
              </a:spcAft>
              <a:buFont typeface="Arial" panose="020B0604020202020204" pitchFamily="34" charset="0"/>
              <a:buChar char="•"/>
            </a:pPr>
            <a:r>
              <a:rPr lang="en-GB" sz="1200" dirty="0">
                <a:effectLst/>
                <a:latin typeface="Arial"/>
                <a:ea typeface="Calibri" panose="020F0502020204030204" pitchFamily="34" charset="0"/>
                <a:cs typeface="Arial"/>
              </a:rPr>
              <a:t>Problem-solving</a:t>
            </a:r>
            <a:r>
              <a:rPr lang="en-GB" sz="1200" dirty="0">
                <a:latin typeface="Arial"/>
                <a:ea typeface="Calibri" panose="020F0502020204030204" pitchFamily="34" charset="0"/>
                <a:cs typeface="Arial"/>
              </a:rPr>
              <a:t>,</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171450" indent="-171450">
              <a:spcAft>
                <a:spcPts val="0"/>
              </a:spcAft>
              <a:buFont typeface="Arial" panose="020B0604020202020204" pitchFamily="34" charset="0"/>
              <a:buChar char="•"/>
            </a:pPr>
            <a:r>
              <a:rPr lang="en-GB" sz="1200" dirty="0">
                <a:latin typeface="Arial"/>
                <a:ea typeface="Calibri" panose="020F0502020204030204" pitchFamily="34" charset="0"/>
                <a:cs typeface="Arial"/>
              </a:rPr>
              <a:t>Time management,</a:t>
            </a:r>
            <a:endParaRPr lang="en-GB" sz="1200" dirty="0">
              <a:latin typeface="Arial" panose="020B0604020202020204" pitchFamily="34" charset="0"/>
              <a:ea typeface="Calibri" panose="020F0502020204030204" pitchFamily="34" charset="0"/>
              <a:cs typeface="Arial" panose="020B0604020202020204" pitchFamily="34" charset="0"/>
            </a:endParaRPr>
          </a:p>
          <a:p>
            <a:pPr marL="171450" indent="-171450">
              <a:spcAft>
                <a:spcPts val="0"/>
              </a:spcAft>
              <a:buFont typeface="Arial" panose="020B0604020202020204" pitchFamily="34" charset="0"/>
              <a:buChar char="•"/>
            </a:pPr>
            <a:r>
              <a:rPr lang="en-GB" sz="1200" dirty="0">
                <a:effectLst/>
                <a:latin typeface="Arial"/>
                <a:ea typeface="Calibri" panose="020F0502020204030204" pitchFamily="34" charset="0"/>
                <a:cs typeface="Arial"/>
              </a:rPr>
              <a:t>Organisation</a:t>
            </a:r>
            <a:r>
              <a:rPr lang="en-GB" sz="1200" dirty="0">
                <a:latin typeface="Arial"/>
                <a:ea typeface="Calibri" panose="020F0502020204030204" pitchFamily="34" charset="0"/>
                <a:cs typeface="Arial"/>
              </a:rPr>
              <a:t>,</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171450" indent="-171450">
              <a:spcAft>
                <a:spcPts val="0"/>
              </a:spcAft>
              <a:buFont typeface="Arial" panose="020B0604020202020204" pitchFamily="34" charset="0"/>
              <a:buChar char="•"/>
            </a:pPr>
            <a:r>
              <a:rPr lang="en-GB" sz="1200" dirty="0">
                <a:latin typeface="Arial"/>
                <a:ea typeface="Calibri" panose="020F0502020204030204" pitchFamily="34" charset="0"/>
                <a:cs typeface="Arial"/>
              </a:rPr>
              <a:t>Negotiation and teamwork,</a:t>
            </a:r>
            <a:endParaRPr lang="en-GB" sz="1200" dirty="0">
              <a:latin typeface="Arial" panose="020B0604020202020204" pitchFamily="34" charset="0"/>
              <a:ea typeface="Calibri" panose="020F0502020204030204" pitchFamily="34" charset="0"/>
              <a:cs typeface="Arial" panose="020B0604020202020204" pitchFamily="34" charset="0"/>
            </a:endParaRPr>
          </a:p>
          <a:p>
            <a:pPr marL="171450" indent="-171450">
              <a:spcAft>
                <a:spcPts val="0"/>
              </a:spcAft>
              <a:buFont typeface="Arial" panose="020B0604020202020204" pitchFamily="34" charset="0"/>
              <a:buChar char="•"/>
            </a:pPr>
            <a:r>
              <a:rPr lang="en-GB" sz="1200" dirty="0">
                <a:effectLst/>
                <a:latin typeface="Arial"/>
                <a:ea typeface="Calibri" panose="020F0502020204030204" pitchFamily="34" charset="0"/>
                <a:cs typeface="Arial"/>
              </a:rPr>
              <a:t>Leadership</a:t>
            </a:r>
            <a:r>
              <a:rPr lang="en-GB" sz="1200" dirty="0">
                <a:latin typeface="Arial"/>
                <a:ea typeface="Calibri" panose="020F0502020204030204" pitchFamily="34" charset="0"/>
                <a:cs typeface="Arial"/>
              </a:rPr>
              <a:t>,</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171450" indent="-171450">
              <a:spcAft>
                <a:spcPts val="0"/>
              </a:spcAft>
              <a:buFont typeface="Arial" panose="020B0604020202020204" pitchFamily="34" charset="0"/>
              <a:buChar char="•"/>
            </a:pPr>
            <a:r>
              <a:rPr lang="en-GB" sz="1200" dirty="0">
                <a:latin typeface="Arial"/>
                <a:ea typeface="Calibri" panose="020F0502020204030204" pitchFamily="34" charset="0"/>
                <a:cs typeface="Arial"/>
              </a:rPr>
              <a:t>Communication.</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 Box 13">
            <a:extLst>
              <a:ext uri="{FF2B5EF4-FFF2-40B4-BE49-F238E27FC236}">
                <a16:creationId xmlns:a16="http://schemas.microsoft.com/office/drawing/2014/main" id="{258FC657-5F86-416F-8B50-0E564592BECC}"/>
              </a:ext>
            </a:extLst>
          </p:cNvPr>
          <p:cNvSpPr txBox="1"/>
          <p:nvPr/>
        </p:nvSpPr>
        <p:spPr>
          <a:xfrm>
            <a:off x="3589337" y="7011063"/>
            <a:ext cx="3022285" cy="2443838"/>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GB" sz="1200" b="1" dirty="0">
                <a:effectLst/>
                <a:latin typeface="Arial" panose="020B0604020202020204" pitchFamily="34" charset="0"/>
                <a:ea typeface="Calibri" panose="020F0502020204030204" pitchFamily="34" charset="0"/>
                <a:cs typeface="Times New Roman" panose="02020603050405020304" pitchFamily="18" charset="0"/>
              </a:rPr>
              <a:t>Links to workplace</a:t>
            </a:r>
          </a:p>
          <a:p>
            <a:pPr>
              <a:spcAft>
                <a:spcPts val="0"/>
              </a:spcAft>
            </a:pPr>
            <a:endParaRPr lang="en-GB" sz="1200" b="1" dirty="0">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en-GB" sz="1200" dirty="0">
                <a:latin typeface="Arial" panose="020B0604020202020204" pitchFamily="34" charset="0"/>
                <a:ea typeface="Calibri" panose="020F0502020204030204" pitchFamily="34" charset="0"/>
                <a:cs typeface="Times New Roman" panose="02020603050405020304" pitchFamily="18" charset="0"/>
              </a:rPr>
              <a:t>Gaining a qualification in Business and Enterprise will allow you to progress to variety of sectors which may include:</a:t>
            </a:r>
          </a:p>
          <a:p>
            <a:pPr>
              <a:spcAft>
                <a:spcPts val="0"/>
              </a:spcAft>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171450" indent="-171450">
              <a:spcAft>
                <a:spcPts val="0"/>
              </a:spcAft>
              <a:buFont typeface="Arial" panose="020B0604020202020204" pitchFamily="34" charset="0"/>
              <a:buChar char="•"/>
            </a:pPr>
            <a:r>
              <a:rPr lang="en-GB" sz="1200" dirty="0">
                <a:latin typeface="Arial"/>
                <a:ea typeface="Calibri" panose="020F0502020204030204" pitchFamily="34" charset="0"/>
                <a:cs typeface="Times New Roman"/>
              </a:rPr>
              <a:t>Business development,</a:t>
            </a:r>
            <a:endParaRPr lang="en-GB" sz="1200" dirty="0">
              <a:latin typeface="Arial" panose="020B0604020202020204" pitchFamily="34" charset="0"/>
              <a:ea typeface="Calibri" panose="020F0502020204030204" pitchFamily="34" charset="0"/>
              <a:cs typeface="Times New Roman" panose="02020603050405020304" pitchFamily="18" charset="0"/>
            </a:endParaRPr>
          </a:p>
          <a:p>
            <a:pPr marL="171450" indent="-171450">
              <a:spcAft>
                <a:spcPts val="0"/>
              </a:spcAft>
              <a:buFont typeface="Arial" panose="020B0604020202020204" pitchFamily="34" charset="0"/>
              <a:buChar char="•"/>
            </a:pPr>
            <a:r>
              <a:rPr lang="en-GB" sz="1200" dirty="0">
                <a:effectLst/>
                <a:latin typeface="Arial"/>
                <a:ea typeface="Calibri" panose="020F0502020204030204" pitchFamily="34" charset="0"/>
                <a:cs typeface="Times New Roman"/>
              </a:rPr>
              <a:t>Marketing</a:t>
            </a:r>
            <a:r>
              <a:rPr lang="en-GB" sz="1200" dirty="0">
                <a:latin typeface="Arial"/>
                <a:ea typeface="Calibri" panose="020F0502020204030204" pitchFamily="34" charset="0"/>
                <a:cs typeface="Times New Roman"/>
              </a:rPr>
              <a:t>,</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171450" indent="-171450">
              <a:spcAft>
                <a:spcPts val="0"/>
              </a:spcAft>
              <a:buFont typeface="Arial" panose="020B0604020202020204" pitchFamily="34" charset="0"/>
              <a:buChar char="•"/>
            </a:pPr>
            <a:r>
              <a:rPr lang="en-GB" sz="1200" dirty="0">
                <a:latin typeface="Arial"/>
                <a:ea typeface="Calibri" panose="020F0502020204030204" pitchFamily="34" charset="0"/>
                <a:cs typeface="Times New Roman"/>
              </a:rPr>
              <a:t>Finance,</a:t>
            </a:r>
            <a:endParaRPr lang="en-GB" sz="1200" dirty="0">
              <a:latin typeface="Arial" panose="020B0604020202020204" pitchFamily="34" charset="0"/>
              <a:ea typeface="Calibri" panose="020F0502020204030204" pitchFamily="34" charset="0"/>
              <a:cs typeface="Times New Roman" panose="02020603050405020304" pitchFamily="18" charset="0"/>
            </a:endParaRPr>
          </a:p>
          <a:p>
            <a:pPr marL="171450" indent="-171450">
              <a:spcAft>
                <a:spcPts val="0"/>
              </a:spcAft>
              <a:buFont typeface="Arial" panose="020B0604020202020204" pitchFamily="34" charset="0"/>
              <a:buChar char="•"/>
            </a:pPr>
            <a:r>
              <a:rPr lang="en-GB" sz="1200" dirty="0">
                <a:effectLst/>
                <a:latin typeface="Arial"/>
                <a:ea typeface="Calibri" panose="020F0502020204030204" pitchFamily="34" charset="0"/>
                <a:cs typeface="Times New Roman"/>
              </a:rPr>
              <a:t>HR and recruitment</a:t>
            </a:r>
            <a:r>
              <a:rPr lang="en-GB" sz="1200" dirty="0">
                <a:latin typeface="Arial"/>
                <a:ea typeface="Calibri" panose="020F0502020204030204" pitchFamily="34" charset="0"/>
                <a:cs typeface="Times New Roman"/>
              </a:rPr>
              <a:t>,</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171450" indent="-171450">
              <a:spcAft>
                <a:spcPts val="0"/>
              </a:spcAft>
              <a:buFont typeface="Arial" panose="020B0604020202020204" pitchFamily="34" charset="0"/>
              <a:buChar char="•"/>
            </a:pPr>
            <a:r>
              <a:rPr lang="en-GB" sz="1200" dirty="0">
                <a:latin typeface="Arial"/>
                <a:ea typeface="Calibri" panose="020F0502020204030204" pitchFamily="34" charset="0"/>
                <a:cs typeface="Times New Roman"/>
              </a:rPr>
              <a:t>Management.</a:t>
            </a:r>
            <a:endParaRPr lang="en-GB" sz="1200" dirty="0">
              <a:effectLst/>
              <a:latin typeface="Calibri"/>
              <a:ea typeface="Calibri" panose="020F0502020204030204" pitchFamily="34" charset="0"/>
              <a:cs typeface="Times New Roman" panose="02020603050405020304" pitchFamily="18" charset="0"/>
            </a:endParaRPr>
          </a:p>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id="{B27548F4-3227-4E13-A435-80111F8B70BB}"/>
              </a:ext>
            </a:extLst>
          </p:cNvPr>
          <p:cNvSpPr/>
          <p:nvPr/>
        </p:nvSpPr>
        <p:spPr>
          <a:xfrm>
            <a:off x="363828" y="322270"/>
            <a:ext cx="4779672" cy="461665"/>
          </a:xfrm>
          <a:prstGeom prst="rect">
            <a:avLst/>
          </a:prstGeom>
        </p:spPr>
        <p:txBody>
          <a:bodyPr wrap="square">
            <a:spAutoFit/>
          </a:bodyPr>
          <a:lstStyle/>
          <a:p>
            <a:r>
              <a:rPr lang="en-GB" sz="1200" b="1" dirty="0">
                <a:solidFill>
                  <a:srgbClr val="000000"/>
                </a:solidFill>
                <a:latin typeface="Arial" panose="020B0604020202020204" pitchFamily="34" charset="0"/>
                <a:cs typeface="Arial" panose="020B0604020202020204" pitchFamily="34" charset="0"/>
              </a:rPr>
              <a:t>NCFE Level 1/2 Technical Award in Business and Enterprise </a:t>
            </a:r>
            <a:endParaRPr lang="en-GB" sz="1200" dirty="0">
              <a:solidFill>
                <a:srgbClr val="000000"/>
              </a:solidFill>
              <a:latin typeface="Arial" panose="020B0604020202020204" pitchFamily="34" charset="0"/>
              <a:cs typeface="Arial" panose="020B0604020202020204" pitchFamily="34" charset="0"/>
            </a:endParaRPr>
          </a:p>
          <a:p>
            <a:r>
              <a:rPr lang="en-GB" sz="1200" b="1" dirty="0">
                <a:solidFill>
                  <a:srgbClr val="000000"/>
                </a:solidFill>
                <a:latin typeface="Arial" panose="020B0604020202020204" pitchFamily="34" charset="0"/>
                <a:cs typeface="Arial" panose="020B0604020202020204" pitchFamily="34" charset="0"/>
              </a:rPr>
              <a:t>Assessment Overview </a:t>
            </a:r>
            <a:endParaRPr lang="en-GB" sz="1200" dirty="0">
              <a:latin typeface="Arial" panose="020B0604020202020204" pitchFamily="34" charset="0"/>
              <a:cs typeface="Arial" panose="020B0604020202020204" pitchFamily="34" charset="0"/>
            </a:endParaRPr>
          </a:p>
        </p:txBody>
      </p:sp>
      <p:graphicFrame>
        <p:nvGraphicFramePr>
          <p:cNvPr id="15" name="Table 5">
            <a:extLst>
              <a:ext uri="{FF2B5EF4-FFF2-40B4-BE49-F238E27FC236}">
                <a16:creationId xmlns:a16="http://schemas.microsoft.com/office/drawing/2014/main" id="{89EDEDF2-CAE5-4912-B133-C616142292E2}"/>
              </a:ext>
            </a:extLst>
          </p:cNvPr>
          <p:cNvGraphicFramePr>
            <a:graphicFrameLocks noGrp="1"/>
          </p:cNvGraphicFramePr>
          <p:nvPr>
            <p:extLst>
              <p:ext uri="{D42A27DB-BD31-4B8C-83A1-F6EECF244321}">
                <p14:modId xmlns:p14="http://schemas.microsoft.com/office/powerpoint/2010/main" val="1825340284"/>
              </p:ext>
            </p:extLst>
          </p:nvPr>
        </p:nvGraphicFramePr>
        <p:xfrm>
          <a:off x="448738" y="792165"/>
          <a:ext cx="4779672" cy="2404586"/>
        </p:xfrm>
        <a:graphic>
          <a:graphicData uri="http://schemas.openxmlformats.org/drawingml/2006/table">
            <a:tbl>
              <a:tblPr firstRow="1" bandRow="1">
                <a:tableStyleId>{5C22544A-7EE6-4342-B048-85BDC9FD1C3A}</a:tableStyleId>
              </a:tblPr>
              <a:tblGrid>
                <a:gridCol w="667304">
                  <a:extLst>
                    <a:ext uri="{9D8B030D-6E8A-4147-A177-3AD203B41FA5}">
                      <a16:colId xmlns:a16="http://schemas.microsoft.com/office/drawing/2014/main" val="2274263025"/>
                    </a:ext>
                  </a:extLst>
                </a:gridCol>
                <a:gridCol w="878516">
                  <a:extLst>
                    <a:ext uri="{9D8B030D-6E8A-4147-A177-3AD203B41FA5}">
                      <a16:colId xmlns:a16="http://schemas.microsoft.com/office/drawing/2014/main" val="4057387424"/>
                    </a:ext>
                  </a:extLst>
                </a:gridCol>
                <a:gridCol w="1621905">
                  <a:extLst>
                    <a:ext uri="{9D8B030D-6E8A-4147-A177-3AD203B41FA5}">
                      <a16:colId xmlns:a16="http://schemas.microsoft.com/office/drawing/2014/main" val="3796258154"/>
                    </a:ext>
                  </a:extLst>
                </a:gridCol>
                <a:gridCol w="1611947">
                  <a:extLst>
                    <a:ext uri="{9D8B030D-6E8A-4147-A177-3AD203B41FA5}">
                      <a16:colId xmlns:a16="http://schemas.microsoft.com/office/drawing/2014/main" val="1042218984"/>
                    </a:ext>
                  </a:extLst>
                </a:gridCol>
              </a:tblGrid>
              <a:tr h="249858">
                <a:tc>
                  <a:txBody>
                    <a:bodyPr/>
                    <a:lstStyle/>
                    <a:p>
                      <a:pPr algn="ctr"/>
                      <a:r>
                        <a:rPr lang="en-GB" sz="1100" b="1" dirty="0">
                          <a:solidFill>
                            <a:schemeClr val="tx1"/>
                          </a:solidFill>
                        </a:rPr>
                        <a:t>Unit 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lang="en-GB" sz="1100" dirty="0">
                          <a:solidFill>
                            <a:schemeClr val="tx1"/>
                          </a:solidFill>
                        </a:rPr>
                        <a:t>Introduction to Business and Enterprise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53054940"/>
                  </a:ext>
                </a:extLst>
              </a:tr>
              <a:tr h="686184">
                <a:tc>
                  <a:txBody>
                    <a:bodyPr/>
                    <a:lstStyle/>
                    <a:p>
                      <a:pPr algn="ct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dirty="0">
                          <a:solidFill>
                            <a:schemeClr val="tx1"/>
                          </a:solidFill>
                        </a:rPr>
                        <a:t>40% Weighting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b="1" dirty="0">
                          <a:solidFill>
                            <a:schemeClr val="tx1"/>
                          </a:solidFill>
                        </a:rPr>
                        <a:t>Externally Assessed:</a:t>
                      </a:r>
                    </a:p>
                    <a:p>
                      <a:r>
                        <a:rPr lang="en-GB" sz="1100" b="1" dirty="0">
                          <a:solidFill>
                            <a:srgbClr val="FF0000"/>
                          </a:solidFill>
                        </a:rPr>
                        <a:t>Written Examination</a:t>
                      </a:r>
                    </a:p>
                    <a:p>
                      <a:r>
                        <a:rPr lang="en-GB" sz="1100" dirty="0">
                          <a:solidFill>
                            <a:schemeClr val="tx1"/>
                          </a:solidFill>
                        </a:rPr>
                        <a:t>(externally marked)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b="1" dirty="0">
                          <a:solidFill>
                            <a:schemeClr val="tx1"/>
                          </a:solidFill>
                        </a:rPr>
                        <a:t>Unit Grades: </a:t>
                      </a:r>
                      <a:r>
                        <a:rPr lang="en-GB" sz="1100" dirty="0">
                          <a:solidFill>
                            <a:schemeClr val="tx1"/>
                          </a:solidFill>
                        </a:rPr>
                        <a:t>NYA, L1P, L1M, L1D, L2P, L2M, L2D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1258615"/>
                  </a:ext>
                </a:extLst>
              </a:tr>
              <a:tr h="270602">
                <a:tc>
                  <a:txBody>
                    <a:bodyPr/>
                    <a:lstStyle/>
                    <a:p>
                      <a:pPr algn="ctr"/>
                      <a:r>
                        <a:rPr lang="en-GB" sz="1100" b="1" dirty="0">
                          <a:solidFill>
                            <a:schemeClr val="tx1"/>
                          </a:solidFill>
                        </a:rPr>
                        <a:t>Unit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lang="en-GB" sz="1100" b="1" dirty="0">
                          <a:solidFill>
                            <a:schemeClr val="tx1"/>
                          </a:solidFill>
                        </a:rPr>
                        <a:t>Understanding Resources for Business and Enterprise Planning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sz="11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75347260"/>
                  </a:ext>
                </a:extLst>
              </a:tr>
              <a:tr h="745828">
                <a:tc>
                  <a:txBody>
                    <a:bodyPr/>
                    <a:lstStyle/>
                    <a:p>
                      <a:pPr algn="ctr"/>
                      <a:endParaRPr lang="en-GB" sz="11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dirty="0">
                          <a:solidFill>
                            <a:schemeClr val="tx1"/>
                          </a:solidFill>
                        </a:rPr>
                        <a:t>60% Weighting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b="1" dirty="0">
                          <a:solidFill>
                            <a:schemeClr val="tx1"/>
                          </a:solidFill>
                        </a:rPr>
                        <a:t>Internally Assessed:</a:t>
                      </a:r>
                    </a:p>
                    <a:p>
                      <a:r>
                        <a:rPr lang="en-GB" sz="1100" b="1" dirty="0">
                          <a:solidFill>
                            <a:srgbClr val="FF0000"/>
                          </a:solidFill>
                        </a:rPr>
                        <a:t>Synoptic Project</a:t>
                      </a:r>
                    </a:p>
                    <a:p>
                      <a:r>
                        <a:rPr lang="en-GB" sz="1100" dirty="0">
                          <a:solidFill>
                            <a:schemeClr val="tx1"/>
                          </a:solidFill>
                        </a:rPr>
                        <a:t>(externally quality assured)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Unit Grades</a:t>
                      </a:r>
                      <a:r>
                        <a:rPr lang="en-GB" sz="1100" dirty="0">
                          <a:solidFill>
                            <a:schemeClr val="tx1"/>
                          </a:solidFill>
                        </a:rPr>
                        <a:t>: NYA, L1P, L1M, L1D, L2P, L2M, L2D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18640092"/>
                  </a:ext>
                </a:extLst>
              </a:tr>
              <a:tr h="417664">
                <a:tc>
                  <a:txBody>
                    <a:bodyPr/>
                    <a:lstStyle/>
                    <a:p>
                      <a:pPr algn="ctr"/>
                      <a:r>
                        <a:rPr lang="en-GB" sz="1100" b="1" dirty="0">
                          <a:solidFill>
                            <a:schemeClr val="tx1"/>
                          </a:solidFill>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GB" sz="1100" dirty="0">
                          <a:solidFill>
                            <a:schemeClr val="tx1"/>
                          </a:solidFill>
                        </a:rPr>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GB" sz="1100" b="1" dirty="0">
                          <a:solidFill>
                            <a:schemeClr val="tx1"/>
                          </a:solidFill>
                        </a:rPr>
                        <a:t>Overall Qualification Grades: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NYA, L1P, L1M, L1D, L2P, L2M, L2D, L2D*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1098523"/>
                  </a:ext>
                </a:extLst>
              </a:tr>
            </a:tbl>
          </a:graphicData>
        </a:graphic>
      </p:graphicFrame>
      <p:sp>
        <p:nvSpPr>
          <p:cNvPr id="16" name="Text Box 10">
            <a:extLst>
              <a:ext uri="{FF2B5EF4-FFF2-40B4-BE49-F238E27FC236}">
                <a16:creationId xmlns:a16="http://schemas.microsoft.com/office/drawing/2014/main" id="{699E3FB6-73E0-4613-AFA1-80FF748DCE61}"/>
              </a:ext>
            </a:extLst>
          </p:cNvPr>
          <p:cNvSpPr txBox="1"/>
          <p:nvPr/>
        </p:nvSpPr>
        <p:spPr>
          <a:xfrm>
            <a:off x="448738" y="3263321"/>
            <a:ext cx="4779672" cy="1929629"/>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en-GB" sz="1200" dirty="0">
                <a:solidFill>
                  <a:srgbClr val="000000"/>
                </a:solidFill>
                <a:latin typeface="Arial"/>
                <a:cs typeface="Arial"/>
              </a:rPr>
              <a:t>* Externally assessed exam – A written examination, which will assess the learner’s knowledge and understanding of content from Unit 01. A variety of assessment styles will be used, including multiple-choice, short-answer and extended response questions. This will enable you to demonstrate your breadth of knowledge and understanding of the subject. </a:t>
            </a:r>
            <a:endParaRPr lang="en-GB" sz="1200" dirty="0">
              <a:solidFill>
                <a:srgbClr val="000000"/>
              </a:solidFill>
              <a:latin typeface="Arial" panose="020B0604020202020204" pitchFamily="34" charset="0"/>
            </a:endParaRPr>
          </a:p>
          <a:p>
            <a:r>
              <a:rPr lang="en-GB" sz="1200" dirty="0">
                <a:solidFill>
                  <a:srgbClr val="000000"/>
                </a:solidFill>
                <a:latin typeface="Arial" panose="020B0604020202020204" pitchFamily="34" charset="0"/>
              </a:rPr>
              <a:t>** Synoptic project – Assessed and graded internally and will be in the form of a project undertaken over 21 hours. This will assess your ability to effectively draw together your knowledge, understanding and skills from across the whole of the qualification. </a:t>
            </a:r>
          </a:p>
        </p:txBody>
      </p:sp>
      <p:sp>
        <p:nvSpPr>
          <p:cNvPr id="19" name="Text Box 10">
            <a:extLst>
              <a:ext uri="{FF2B5EF4-FFF2-40B4-BE49-F238E27FC236}">
                <a16:creationId xmlns:a16="http://schemas.microsoft.com/office/drawing/2014/main" id="{F18A391C-11DB-4DC1-8379-6445976DCF70}"/>
              </a:ext>
            </a:extLst>
          </p:cNvPr>
          <p:cNvSpPr txBox="1"/>
          <p:nvPr/>
        </p:nvSpPr>
        <p:spPr>
          <a:xfrm>
            <a:off x="448738" y="5261197"/>
            <a:ext cx="4779672" cy="1622203"/>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en-GB" sz="1200" b="1" dirty="0">
                <a:solidFill>
                  <a:srgbClr val="000000"/>
                </a:solidFill>
                <a:latin typeface="Arial" panose="020B0604020202020204" pitchFamily="34" charset="0"/>
              </a:rPr>
              <a:t>Employer- led Learning </a:t>
            </a:r>
            <a:endParaRPr lang="en-GB" sz="1200" dirty="0">
              <a:solidFill>
                <a:srgbClr val="000000"/>
              </a:solidFill>
              <a:latin typeface="Arial" panose="020B0604020202020204" pitchFamily="34" charset="0"/>
            </a:endParaRPr>
          </a:p>
          <a:p>
            <a:r>
              <a:rPr lang="en-GB" sz="1200" dirty="0">
                <a:solidFill>
                  <a:srgbClr val="000000"/>
                </a:solidFill>
                <a:latin typeface="Arial"/>
                <a:cs typeface="Arial"/>
              </a:rPr>
              <a:t>As Doncaster UTC collaborates with a variety of top employers and two major universities in the region, your study will be supported by work experience and by undertaking projects set by some of the region's most entrepreneurial companies. </a:t>
            </a:r>
            <a:endParaRPr lang="en-GB" sz="1200" dirty="0">
              <a:solidFill>
                <a:srgbClr val="000000"/>
              </a:solidFill>
              <a:latin typeface="Arial" panose="020B0604020202020204" pitchFamily="34" charset="0"/>
              <a:cs typeface="Arial"/>
            </a:endParaRPr>
          </a:p>
          <a:p>
            <a:r>
              <a:rPr lang="en-GB" sz="1200" dirty="0">
                <a:solidFill>
                  <a:srgbClr val="000000"/>
                </a:solidFill>
                <a:latin typeface="Arial" panose="020B0604020202020204" pitchFamily="34" charset="0"/>
              </a:rPr>
              <a:t>You will work with business professionals on a whole range of project ideas which will not only contextualise your learning but will support you in developing your employability skills.</a:t>
            </a:r>
            <a:endParaRPr lang="en-GB" sz="1200" dirty="0"/>
          </a:p>
        </p:txBody>
      </p:sp>
      <p:pic>
        <p:nvPicPr>
          <p:cNvPr id="4" name="Picture 3">
            <a:extLst>
              <a:ext uri="{FF2B5EF4-FFF2-40B4-BE49-F238E27FC236}">
                <a16:creationId xmlns:a16="http://schemas.microsoft.com/office/drawing/2014/main" id="{2584E376-2A79-4DE4-B73A-E161BEAD01AF}"/>
              </a:ext>
            </a:extLst>
          </p:cNvPr>
          <p:cNvPicPr>
            <a:picLocks noChangeAspect="1"/>
          </p:cNvPicPr>
          <p:nvPr/>
        </p:nvPicPr>
        <p:blipFill>
          <a:blip r:embed="rId3"/>
          <a:stretch>
            <a:fillRect/>
          </a:stretch>
        </p:blipFill>
        <p:spPr>
          <a:xfrm>
            <a:off x="5370774" y="1709953"/>
            <a:ext cx="1268355" cy="888872"/>
          </a:xfrm>
          <a:prstGeom prst="rect">
            <a:avLst/>
          </a:prstGeom>
        </p:spPr>
      </p:pic>
      <p:pic>
        <p:nvPicPr>
          <p:cNvPr id="6" name="Picture 5">
            <a:extLst>
              <a:ext uri="{FF2B5EF4-FFF2-40B4-BE49-F238E27FC236}">
                <a16:creationId xmlns:a16="http://schemas.microsoft.com/office/drawing/2014/main" id="{9ED01D2E-93A1-443C-BEF8-9C335D7BF1DC}"/>
              </a:ext>
            </a:extLst>
          </p:cNvPr>
          <p:cNvPicPr>
            <a:picLocks noChangeAspect="1"/>
          </p:cNvPicPr>
          <p:nvPr/>
        </p:nvPicPr>
        <p:blipFill>
          <a:blip r:embed="rId4"/>
          <a:stretch>
            <a:fillRect/>
          </a:stretch>
        </p:blipFill>
        <p:spPr>
          <a:xfrm>
            <a:off x="5370774" y="3091500"/>
            <a:ext cx="1284302" cy="888004"/>
          </a:xfrm>
          <a:prstGeom prst="rect">
            <a:avLst/>
          </a:prstGeom>
        </p:spPr>
      </p:pic>
      <p:pic>
        <p:nvPicPr>
          <p:cNvPr id="7" name="Picture 6">
            <a:extLst>
              <a:ext uri="{FF2B5EF4-FFF2-40B4-BE49-F238E27FC236}">
                <a16:creationId xmlns:a16="http://schemas.microsoft.com/office/drawing/2014/main" id="{3910D6C4-BB94-42FA-B3CC-1F8288775D19}"/>
              </a:ext>
            </a:extLst>
          </p:cNvPr>
          <p:cNvPicPr>
            <a:picLocks noChangeAspect="1"/>
          </p:cNvPicPr>
          <p:nvPr/>
        </p:nvPicPr>
        <p:blipFill>
          <a:blip r:embed="rId5"/>
          <a:stretch>
            <a:fillRect/>
          </a:stretch>
        </p:blipFill>
        <p:spPr>
          <a:xfrm>
            <a:off x="5370773" y="4513015"/>
            <a:ext cx="1268355" cy="844033"/>
          </a:xfrm>
          <a:prstGeom prst="rect">
            <a:avLst/>
          </a:prstGeom>
        </p:spPr>
      </p:pic>
      <p:pic>
        <p:nvPicPr>
          <p:cNvPr id="11" name="Picture 10">
            <a:extLst>
              <a:ext uri="{FF2B5EF4-FFF2-40B4-BE49-F238E27FC236}">
                <a16:creationId xmlns:a16="http://schemas.microsoft.com/office/drawing/2014/main" id="{F316B682-7DB9-433C-8026-AB0999B6ECA1}"/>
              </a:ext>
            </a:extLst>
          </p:cNvPr>
          <p:cNvPicPr>
            <a:picLocks noChangeAspect="1"/>
          </p:cNvPicPr>
          <p:nvPr/>
        </p:nvPicPr>
        <p:blipFill>
          <a:blip r:embed="rId6"/>
          <a:stretch>
            <a:fillRect/>
          </a:stretch>
        </p:blipFill>
        <p:spPr>
          <a:xfrm>
            <a:off x="5368151" y="5901097"/>
            <a:ext cx="1270977" cy="841299"/>
          </a:xfrm>
          <a:prstGeom prst="rect">
            <a:avLst/>
          </a:prstGeom>
        </p:spPr>
      </p:pic>
    </p:spTree>
    <p:extLst>
      <p:ext uri="{BB962C8B-B14F-4D97-AF65-F5344CB8AC3E}">
        <p14:creationId xmlns:p14="http://schemas.microsoft.com/office/powerpoint/2010/main" val="28537685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9BB34914879AA43A80A7FAD5D336354" ma:contentTypeVersion="9" ma:contentTypeDescription="Create a new document." ma:contentTypeScope="" ma:versionID="b06fc3ff9d87009e34c91f5e760de746">
  <xsd:schema xmlns:xsd="http://www.w3.org/2001/XMLSchema" xmlns:xs="http://www.w3.org/2001/XMLSchema" xmlns:p="http://schemas.microsoft.com/office/2006/metadata/properties" xmlns:ns2="3ed48692-dfab-40da-bce2-ffc2283ddabb" targetNamespace="http://schemas.microsoft.com/office/2006/metadata/properties" ma:root="true" ma:fieldsID="926f945bdc93164be99f61e03499c491" ns2:_="">
    <xsd:import namespace="3ed48692-dfab-40da-bce2-ffc2283ddab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d48692-dfab-40da-bce2-ffc2283dda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0C7AED3-E99A-4187-9279-56A33E8A1CA7}">
  <ds:schemaRefs>
    <ds:schemaRef ds:uri="http://schemas.microsoft.com/sharepoint/v3/contenttype/forms"/>
  </ds:schemaRefs>
</ds:datastoreItem>
</file>

<file path=customXml/itemProps2.xml><?xml version="1.0" encoding="utf-8"?>
<ds:datastoreItem xmlns:ds="http://schemas.openxmlformats.org/officeDocument/2006/customXml" ds:itemID="{1C4862BF-77E7-4796-9221-C7185085B198}">
  <ds:schemaRefs>
    <ds:schemaRef ds:uri="3ed48692-dfab-40da-bce2-ffc2283ddabb"/>
    <ds:schemaRef ds:uri="http://purl.org/dc/terms/"/>
    <ds:schemaRef ds:uri="http://www.w3.org/XML/1998/namespace"/>
    <ds:schemaRef ds:uri="http://schemas.microsoft.com/office/2006/documentManagement/types"/>
    <ds:schemaRef ds:uri="http://purl.org/dc/dcmitype/"/>
    <ds:schemaRef ds:uri="http://schemas.microsoft.com/office/infopath/2007/PartnerControls"/>
    <ds:schemaRef ds:uri="http://schemas.microsoft.com/office/2006/metadata/properties"/>
    <ds:schemaRef ds:uri="http://schemas.openxmlformats.org/package/2006/metadata/core-properties"/>
    <ds:schemaRef ds:uri="http://purl.org/dc/elements/1.1/"/>
  </ds:schemaRefs>
</ds:datastoreItem>
</file>

<file path=customXml/itemProps3.xml><?xml version="1.0" encoding="utf-8"?>
<ds:datastoreItem xmlns:ds="http://schemas.openxmlformats.org/officeDocument/2006/customXml" ds:itemID="{425574EB-2F4E-4198-8C42-E1C600E64D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d48692-dfab-40da-bce2-ffc2283dda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7075</TotalTime>
  <Words>662</Words>
  <Application>Microsoft Office PowerPoint</Application>
  <PresentationFormat>A4 Paper (210x297 mm)</PresentationFormat>
  <Paragraphs>76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Natasha Naylor</dc:creator>
  <cp:lastModifiedBy>S Lake</cp:lastModifiedBy>
  <cp:revision>98</cp:revision>
  <dcterms:created xsi:type="dcterms:W3CDTF">2020-06-18T14:18:28Z</dcterms:created>
  <dcterms:modified xsi:type="dcterms:W3CDTF">2020-07-09T06:18:04Z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0x01010029BB34914879AA43A80A7FAD5D336354</vt:lpwstr>
  </property>
</Properties>
</file>