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4E745A-80C2-4151-8088-FADF5085D3D1}" v="25" dt="2020-07-03T10:08:06.6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. Davies" userId="S::davies.o_hungerhillschool.com#ext#@doncasterutc450.onmicrosoft.com::e5fd3231-ebe2-48d0-8569-6fce42c57a80" providerId="AD" clId="Web-{624E745A-80C2-4151-8088-FADF5085D3D1}"/>
    <pc:docChg chg="modSld">
      <pc:chgData name="O. Davies" userId="S::davies.o_hungerhillschool.com#ext#@doncasterutc450.onmicrosoft.com::e5fd3231-ebe2-48d0-8569-6fce42c57a80" providerId="AD" clId="Web-{624E745A-80C2-4151-8088-FADF5085D3D1}" dt="2020-07-03T10:08:06.601" v="23" actId="1076"/>
      <pc:docMkLst>
        <pc:docMk/>
      </pc:docMkLst>
      <pc:sldChg chg="modSp">
        <pc:chgData name="O. Davies" userId="S::davies.o_hungerhillschool.com#ext#@doncasterutc450.onmicrosoft.com::e5fd3231-ebe2-48d0-8569-6fce42c57a80" providerId="AD" clId="Web-{624E745A-80C2-4151-8088-FADF5085D3D1}" dt="2020-07-03T10:08:06.601" v="23" actId="1076"/>
        <pc:sldMkLst>
          <pc:docMk/>
          <pc:sldMk cId="4115530790" sldId="257"/>
        </pc:sldMkLst>
        <pc:spChg chg="mod">
          <ac:chgData name="O. Davies" userId="S::davies.o_hungerhillschool.com#ext#@doncasterutc450.onmicrosoft.com::e5fd3231-ebe2-48d0-8569-6fce42c57a80" providerId="AD" clId="Web-{624E745A-80C2-4151-8088-FADF5085D3D1}" dt="2020-07-03T10:07:53.148" v="22" actId="1076"/>
          <ac:spMkLst>
            <pc:docMk/>
            <pc:sldMk cId="4115530790" sldId="257"/>
            <ac:spMk id="4" creationId="{96297151-DB99-4662-990F-ECB8DB7BE247}"/>
          </ac:spMkLst>
        </pc:spChg>
        <pc:graphicFrameChg chg="mod">
          <ac:chgData name="O. Davies" userId="S::davies.o_hungerhillschool.com#ext#@doncasterutc450.onmicrosoft.com::e5fd3231-ebe2-48d0-8569-6fce42c57a80" providerId="AD" clId="Web-{624E745A-80C2-4151-8088-FADF5085D3D1}" dt="2020-07-03T10:08:06.601" v="23" actId="1076"/>
          <ac:graphicFrameMkLst>
            <pc:docMk/>
            <pc:sldMk cId="4115530790" sldId="257"/>
            <ac:graphicFrameMk id="6" creationId="{3C706A14-DA25-4067-8F17-2F7A7580E61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2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61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487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29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00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829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125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218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342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88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C1C6F-17A5-4395-B492-A0AC2FD891FB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E7721-8E2E-4CC1-9B64-76C8E92520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756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81FFE4D-B3F3-44C9-8B8C-8F6F1A7C6C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502" y="26355"/>
            <a:ext cx="2015150" cy="1119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849AD7-DF4F-43D9-8DD4-2C06E2DD871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04" y="171389"/>
            <a:ext cx="2471690" cy="7575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EB2F7D-B2CC-4ACA-B842-788653446B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967740"/>
            <a:ext cx="5111750" cy="495300"/>
          </a:xfrm>
          <a:prstGeom prst="rect">
            <a:avLst/>
          </a:prstGeom>
        </p:spPr>
      </p:pic>
      <p:sp>
        <p:nvSpPr>
          <p:cNvPr id="7" name="Text Box 8">
            <a:extLst>
              <a:ext uri="{FF2B5EF4-FFF2-40B4-BE49-F238E27FC236}">
                <a16:creationId xmlns:a16="http://schemas.microsoft.com/office/drawing/2014/main" id="{1E6FD191-42EB-4770-83C8-F70AF5C69E4B}"/>
              </a:ext>
            </a:extLst>
          </p:cNvPr>
          <p:cNvSpPr txBox="1"/>
          <p:nvPr/>
        </p:nvSpPr>
        <p:spPr>
          <a:xfrm>
            <a:off x="288663" y="1638455"/>
            <a:ext cx="6248717" cy="7602220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b="1" dirty="0">
                <a:latin typeface="Arial" panose="020B0604020202020204" pitchFamily="34" charset="0"/>
                <a:cs typeface="Arial" panose="020B0604020202020204" pitchFamily="34" charset="0"/>
              </a:rPr>
              <a:t>What does this qualification cover?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GCSE mathematics is split across Higher and Foundation Tier. Breakdowns of the content are shown with the diagrams below. Over the GCSE course there is a large focus of the ability to problem solve. Topics are interlinked within questions so that a single question can include up to 4 different topic areas within the question. 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B8F714-86A5-41E6-B5C3-D1884B59C474}"/>
              </a:ext>
            </a:extLst>
          </p:cNvPr>
          <p:cNvSpPr/>
          <p:nvPr/>
        </p:nvSpPr>
        <p:spPr>
          <a:xfrm>
            <a:off x="268240" y="954502"/>
            <a:ext cx="23550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MATHEMATICS</a:t>
            </a:r>
            <a:endParaRPr lang="en-GB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61263A-68C3-49F4-B908-F526B820AA4A}"/>
              </a:ext>
            </a:extLst>
          </p:cNvPr>
          <p:cNvSpPr/>
          <p:nvPr/>
        </p:nvSpPr>
        <p:spPr>
          <a:xfrm>
            <a:off x="2393004" y="208493"/>
            <a:ext cx="2521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2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GCSE </a:t>
            </a:r>
          </a:p>
          <a:p>
            <a:pPr>
              <a:spcAft>
                <a:spcPts val="0"/>
              </a:spcAft>
            </a:pPr>
            <a:r>
              <a:rPr lang="en-GB" sz="1400" b="1" dirty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specification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D3DCF911-8C90-4C02-BB7C-60D308E3F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F032A3A-1C52-45C3-8757-B20DE7C7D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79" y="2591831"/>
            <a:ext cx="4172098" cy="281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75CC526-824B-4807-A915-F9492D2E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824" y="5456238"/>
            <a:ext cx="4358208" cy="263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2FAD506-5D44-425F-9882-5BFEE7EBB197}"/>
              </a:ext>
            </a:extLst>
          </p:cNvPr>
          <p:cNvSpPr/>
          <p:nvPr/>
        </p:nvSpPr>
        <p:spPr>
          <a:xfrm>
            <a:off x="344502" y="8267545"/>
            <a:ext cx="611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Teachers at Doncaster UTC deliver maths using the Concrete, Pictorial and Abstract approach which develops understanding of mathematical topics and concepts through a range of physical resources, pictorial / diagrammatical representations and the abstract methods.  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265239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oncaster UTC - Education - Doncaster - 244 photos | Facebook">
            <a:extLst>
              <a:ext uri="{FF2B5EF4-FFF2-40B4-BE49-F238E27FC236}">
                <a16:creationId xmlns:a16="http://schemas.microsoft.com/office/drawing/2014/main" id="{ACDBACB8-8C13-499E-BDC4-AC4D2B47A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6" y="128272"/>
            <a:ext cx="1403984" cy="14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0">
            <a:extLst>
              <a:ext uri="{FF2B5EF4-FFF2-40B4-BE49-F238E27FC236}">
                <a16:creationId xmlns:a16="http://schemas.microsoft.com/office/drawing/2014/main" id="{BE57DF29-4BD2-4453-B5B5-D1BA9A6D7E48}"/>
              </a:ext>
            </a:extLst>
          </p:cNvPr>
          <p:cNvSpPr txBox="1"/>
          <p:nvPr/>
        </p:nvSpPr>
        <p:spPr>
          <a:xfrm>
            <a:off x="246379" y="7487631"/>
            <a:ext cx="2982595" cy="221580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Features</a:t>
            </a:r>
          </a:p>
          <a:p>
            <a:pPr>
              <a:spcAft>
                <a:spcPts val="0"/>
              </a:spcAft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CSE maths will provide you with a plethora of transferable skills</a:t>
            </a: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which are highly valued by employers. Areas that you will develop include:</a:t>
            </a:r>
          </a:p>
          <a:p>
            <a:pPr>
              <a:spcAft>
                <a:spcPts val="0"/>
              </a:spcAft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 solving,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Critical thinking, 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Analytical skills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ability to understand statistics and data,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skills,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Being able to communicate effectively and clearly,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Resilience when faced with difficult problems</a:t>
            </a: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13">
            <a:extLst>
              <a:ext uri="{FF2B5EF4-FFF2-40B4-BE49-F238E27FC236}">
                <a16:creationId xmlns:a16="http://schemas.microsoft.com/office/drawing/2014/main" id="{258FC657-5F86-416F-8B50-0E564592BECC}"/>
              </a:ext>
            </a:extLst>
          </p:cNvPr>
          <p:cNvSpPr txBox="1"/>
          <p:nvPr/>
        </p:nvSpPr>
        <p:spPr>
          <a:xfrm>
            <a:off x="3416616" y="7500330"/>
            <a:ext cx="3108325" cy="220310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to workplace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good GCSE qualification in mathematics are highly sought after by employers.</a:t>
            </a:r>
          </a:p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 that will utilize mathematics include: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Careers in finance including accountancy, actuary, banking and statistical analysis,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Sciences,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Engineering,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Architecture,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Medincine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Computing,</a:t>
            </a:r>
          </a:p>
          <a:p>
            <a:pPr lvl="0"/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this having a solid qualification at GCSE mathematics will open access to many routes of study post 16.</a:t>
            </a:r>
          </a:p>
          <a:p>
            <a:pPr>
              <a:spcAft>
                <a:spcPts val="0"/>
              </a:spcAft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68" name="Picture 20" descr="See the source image">
            <a:extLst>
              <a:ext uri="{FF2B5EF4-FFF2-40B4-BE49-F238E27FC236}">
                <a16:creationId xmlns:a16="http://schemas.microsoft.com/office/drawing/2014/main" id="{2B4619D3-7DF2-4FA3-8C64-A8DB6461E6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0" y="1944678"/>
            <a:ext cx="1266583" cy="92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See the source image">
            <a:extLst>
              <a:ext uri="{FF2B5EF4-FFF2-40B4-BE49-F238E27FC236}">
                <a16:creationId xmlns:a16="http://schemas.microsoft.com/office/drawing/2014/main" id="{C0635F88-4A84-486D-BFCA-7978E88BD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709" y="5880592"/>
            <a:ext cx="1282883" cy="96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7" name="Picture 29" descr="See the source image">
            <a:extLst>
              <a:ext uri="{FF2B5EF4-FFF2-40B4-BE49-F238E27FC236}">
                <a16:creationId xmlns:a16="http://schemas.microsoft.com/office/drawing/2014/main" id="{057BECCD-E044-44FF-9B53-B867ABDE2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59" y="4562495"/>
            <a:ext cx="1294520" cy="96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9" name="Picture 31" descr="See the source image">
            <a:extLst>
              <a:ext uri="{FF2B5EF4-FFF2-40B4-BE49-F238E27FC236}">
                <a16:creationId xmlns:a16="http://schemas.microsoft.com/office/drawing/2014/main" id="{D490B750-ACE6-402B-B00B-1879A4B524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660" y="3285512"/>
            <a:ext cx="1294521" cy="90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297151-DB99-4662-990F-ECB8DB7BE247}"/>
              </a:ext>
            </a:extLst>
          </p:cNvPr>
          <p:cNvSpPr/>
          <p:nvPr/>
        </p:nvSpPr>
        <p:spPr>
          <a:xfrm>
            <a:off x="443229" y="100964"/>
            <a:ext cx="4724400" cy="1169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t">
            <a:spAutoFit/>
          </a:bodyPr>
          <a:lstStyle/>
          <a:p>
            <a:pPr algn="just" fontAlgn="base"/>
            <a:r>
              <a:rPr lang="en-GB" sz="1000" b="1" dirty="0">
                <a:solidFill>
                  <a:srgbClr val="000000"/>
                </a:solidFill>
                <a:latin typeface="Arial"/>
                <a:cs typeface="Arial"/>
              </a:rPr>
              <a:t>Assessment</a:t>
            </a:r>
            <a:endParaRPr lang="en-GB" sz="1000" dirty="0">
              <a:solidFill>
                <a:srgbClr val="000000"/>
              </a:solidFill>
              <a:latin typeface="Arial"/>
              <a:cs typeface="Arial"/>
            </a:endParaRPr>
          </a:p>
          <a:p>
            <a:pPr algn="just"/>
            <a:r>
              <a:rPr lang="en-GB" sz="1000" dirty="0">
                <a:solidFill>
                  <a:srgbClr val="000000"/>
                </a:solidFill>
                <a:latin typeface="Arial"/>
                <a:cs typeface="Arial"/>
              </a:rPr>
              <a:t>Assessment for GCSE Mathematics is split across three exams at the end of course. This is split of one non calculator and two calculator papers, each of worth 80 marks. </a:t>
            </a:r>
            <a:endParaRPr lang="en-GB">
              <a:latin typeface="Arial"/>
              <a:cs typeface="Arial"/>
            </a:endParaRPr>
          </a:p>
          <a:p>
            <a:pPr algn="just" fontAlgn="base"/>
            <a:endParaRPr lang="en-GB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is split across the papers so that any topic can appear on any paper. A breakdown of the areas is shown below </a:t>
            </a:r>
            <a:endParaRPr lang="en-GB" sz="1000" b="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C706A14-DA25-4067-8F17-2F7A7580E6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178897"/>
              </p:ext>
            </p:extLst>
          </p:nvPr>
        </p:nvGraphicFramePr>
        <p:xfrm>
          <a:off x="462598" y="1311970"/>
          <a:ext cx="4615179" cy="6119951"/>
        </p:xfrm>
        <a:graphic>
          <a:graphicData uri="http://schemas.openxmlformats.org/drawingml/2006/table">
            <a:tbl>
              <a:tblPr/>
              <a:tblGrid>
                <a:gridCol w="724252">
                  <a:extLst>
                    <a:ext uri="{9D8B030D-6E8A-4147-A177-3AD203B41FA5}">
                      <a16:colId xmlns:a16="http://schemas.microsoft.com/office/drawing/2014/main" val="2060181310"/>
                    </a:ext>
                  </a:extLst>
                </a:gridCol>
                <a:gridCol w="1887678">
                  <a:extLst>
                    <a:ext uri="{9D8B030D-6E8A-4147-A177-3AD203B41FA5}">
                      <a16:colId xmlns:a16="http://schemas.microsoft.com/office/drawing/2014/main" val="2666565639"/>
                    </a:ext>
                  </a:extLst>
                </a:gridCol>
                <a:gridCol w="2003249">
                  <a:extLst>
                    <a:ext uri="{9D8B030D-6E8A-4147-A177-3AD203B41FA5}">
                      <a16:colId xmlns:a16="http://schemas.microsoft.com/office/drawing/2014/main" val="147873594"/>
                    </a:ext>
                  </a:extLst>
                </a:gridCol>
              </a:tblGrid>
              <a:tr h="33999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Topic Area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 anchor="ctr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Foundation 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E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E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Higher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E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8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8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35158"/>
                  </a:ext>
                </a:extLst>
              </a:tr>
              <a:tr h="10199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Number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 anchor="ctr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Four Operations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Converting between Fractions, Decimals and Percentage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Factors, Multiples and Primes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E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Factors, multiples and primes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Indices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Surds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Standard form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Operations with percentages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48E9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349549"/>
                  </a:ext>
                </a:extLst>
              </a:tr>
              <a:tr h="883993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Ratio and Proportion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 anchor="ctr">
                    <a:lnL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Conversion of units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Working with ratio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Direct and Indirect proportion 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Calculating rates of change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Conversion of units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Compound measures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Manipulation’s with ratio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Iteration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Direct and inverse proportion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7331797"/>
                  </a:ext>
                </a:extLst>
              </a:tr>
              <a:tr h="10199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Algebra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 anchor="ctr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Manipulating expressions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Solving Equations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Calculations with formula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Linear Graphs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Sequences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Manipulating expressions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Quadratic equations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Manipulating formulae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Exploring linear and quadratic graphs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3340975"/>
                  </a:ext>
                </a:extLst>
              </a:tr>
              <a:tr h="1563987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Geometry and Measures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 anchor="ctr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Constructions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Transformations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Calculating Angles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Pythagoras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Trigonometry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Circle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Perimeter, area and volume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Simple vectors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Angles in polygons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Constructions and loci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Congruence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Transformation’s and enlargements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Circle theorems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Pythagoras and Trigonometry including 3D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Perimeter, area and volume </a:t>
                      </a:r>
                      <a:endParaRPr lang="en-GB" sz="800" b="0" i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28B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28B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760150"/>
                  </a:ext>
                </a:extLst>
              </a:tr>
              <a:tr h="1291990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GB" sz="900" b="0" i="0">
                          <a:effectLst/>
                          <a:latin typeface="Arial" panose="020B0604020202020204" pitchFamily="34" charset="0"/>
                        </a:rPr>
                        <a:t>Statistics and Probability </a:t>
                      </a:r>
                      <a:endParaRPr lang="en-GB" sz="1000" b="0" i="0">
                        <a:effectLst/>
                      </a:endParaRPr>
                    </a:p>
                  </a:txBody>
                  <a:tcPr marL="69832" marR="69832" marT="34916" marB="34916" anchor="ctr">
                    <a:lnL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E8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Calculate probability of events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Experimental probability 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Probability tables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Venn diagrams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Averages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Bar Charts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Pie Charts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8E60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Experimental probability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Conditional and mutually exclusive probability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Venn diagrams and set theory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Sampling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Cumulative frequency and box plots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900" b="0" i="0" dirty="0">
                          <a:effectLst/>
                          <a:latin typeface="Arial" panose="020B0604020202020204" pitchFamily="34" charset="0"/>
                        </a:rPr>
                        <a:t>Histograms </a:t>
                      </a:r>
                      <a:endParaRPr lang="en-GB" sz="800" b="0" i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832" marR="69832" marT="34916" marB="34916">
                    <a:lnL w="7620" cap="flat" cmpd="sng" algn="ctr">
                      <a:solidFill>
                        <a:srgbClr val="4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7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28B9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78B7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4326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55307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BB34914879AA43A80A7FAD5D336354" ma:contentTypeVersion="9" ma:contentTypeDescription="Create a new document." ma:contentTypeScope="" ma:versionID="b06fc3ff9d87009e34c91f5e760de746">
  <xsd:schema xmlns:xsd="http://www.w3.org/2001/XMLSchema" xmlns:xs="http://www.w3.org/2001/XMLSchema" xmlns:p="http://schemas.microsoft.com/office/2006/metadata/properties" xmlns:ns2="3ed48692-dfab-40da-bce2-ffc2283ddabb" targetNamespace="http://schemas.microsoft.com/office/2006/metadata/properties" ma:root="true" ma:fieldsID="926f945bdc93164be99f61e03499c491" ns2:_="">
    <xsd:import namespace="3ed48692-dfab-40da-bce2-ffc2283dda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48692-dfab-40da-bce2-ffc2283dda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330C8A-B7CF-4A0C-8E2E-66605866DB7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69E9D-B7DB-443B-B4E0-7F66F89BA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d48692-dfab-40da-bce2-ffc2283dd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563E854-25B8-4F8B-9E50-B1A45928DB4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1560</TotalTime>
  <Words>542</Words>
  <Application>Microsoft Office PowerPoint</Application>
  <PresentationFormat>A4 Paper (210x297 mm)</PresentationFormat>
  <Paragraphs>93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Natasha Naylor</dc:creator>
  <cp:lastModifiedBy>J. Gregory</cp:lastModifiedBy>
  <cp:revision>73</cp:revision>
  <dcterms:created xsi:type="dcterms:W3CDTF">2020-06-18T14:18:28Z</dcterms:created>
  <dcterms:modified xsi:type="dcterms:W3CDTF">2020-07-03T10:08:06Z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0x01010029BB34914879AA43A80A7FAD5D336354</vt:lpwstr>
  </property>
</Properties>
</file>