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3144" y="114"/>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6C1C6F-17A5-4395-B492-A0AC2FD891FB}" type="datetimeFigureOut">
              <a:rPr lang="en-GB" smtClean="0"/>
              <a:pPr/>
              <a:t>21/07/2020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BE7721-8E2E-4CC1-9B64-76C8E925203E}" type="slidenum">
              <a:rPr lang="en-GB" smtClean="0"/>
              <a:pPr/>
              <a:t>‹#›</a:t>
            </a:fld>
            <a:endParaRPr lang="en-GB"/>
          </a:p>
        </p:txBody>
      </p:sp>
    </p:spTree>
    <p:extLst>
      <p:ext uri="{BB962C8B-B14F-4D97-AF65-F5344CB8AC3E}">
        <p14:creationId xmlns:p14="http://schemas.microsoft.com/office/powerpoint/2010/main" val="34526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6C1C6F-17A5-4395-B492-A0AC2FD891FB}" type="datetimeFigureOut">
              <a:rPr lang="en-GB" smtClean="0"/>
              <a:pPr/>
              <a:t>21/07/2020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BE7721-8E2E-4CC1-9B64-76C8E925203E}" type="slidenum">
              <a:rPr lang="en-GB" smtClean="0"/>
              <a:pPr/>
              <a:t>‹#›</a:t>
            </a:fld>
            <a:endParaRPr lang="en-GB"/>
          </a:p>
        </p:txBody>
      </p:sp>
    </p:spTree>
    <p:extLst>
      <p:ext uri="{BB962C8B-B14F-4D97-AF65-F5344CB8AC3E}">
        <p14:creationId xmlns:p14="http://schemas.microsoft.com/office/powerpoint/2010/main" val="115322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6C1C6F-17A5-4395-B492-A0AC2FD891FB}" type="datetimeFigureOut">
              <a:rPr lang="en-GB" smtClean="0"/>
              <a:pPr/>
              <a:t>21/07/2020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BE7721-8E2E-4CC1-9B64-76C8E925203E}" type="slidenum">
              <a:rPr lang="en-GB" smtClean="0"/>
              <a:pPr/>
              <a:t>‹#›</a:t>
            </a:fld>
            <a:endParaRPr lang="en-GB"/>
          </a:p>
        </p:txBody>
      </p:sp>
    </p:spTree>
    <p:extLst>
      <p:ext uri="{BB962C8B-B14F-4D97-AF65-F5344CB8AC3E}">
        <p14:creationId xmlns:p14="http://schemas.microsoft.com/office/powerpoint/2010/main" val="3233861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6C1C6F-17A5-4395-B492-A0AC2FD891FB}" type="datetimeFigureOut">
              <a:rPr lang="en-GB" smtClean="0"/>
              <a:pPr/>
              <a:t>21/07/2020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BE7721-8E2E-4CC1-9B64-76C8E925203E}" type="slidenum">
              <a:rPr lang="en-GB" smtClean="0"/>
              <a:pPr/>
              <a:t>‹#›</a:t>
            </a:fld>
            <a:endParaRPr lang="en-GB"/>
          </a:p>
        </p:txBody>
      </p:sp>
    </p:spTree>
    <p:extLst>
      <p:ext uri="{BB962C8B-B14F-4D97-AF65-F5344CB8AC3E}">
        <p14:creationId xmlns:p14="http://schemas.microsoft.com/office/powerpoint/2010/main" val="1241487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6C1C6F-17A5-4395-B492-A0AC2FD891FB}" type="datetimeFigureOut">
              <a:rPr lang="en-GB" smtClean="0"/>
              <a:pPr/>
              <a:t>21/07/2020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BE7721-8E2E-4CC1-9B64-76C8E925203E}" type="slidenum">
              <a:rPr lang="en-GB" smtClean="0"/>
              <a:pPr/>
              <a:t>‹#›</a:t>
            </a:fld>
            <a:endParaRPr lang="en-GB"/>
          </a:p>
        </p:txBody>
      </p:sp>
    </p:spTree>
    <p:extLst>
      <p:ext uri="{BB962C8B-B14F-4D97-AF65-F5344CB8AC3E}">
        <p14:creationId xmlns:p14="http://schemas.microsoft.com/office/powerpoint/2010/main" val="2363296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6C1C6F-17A5-4395-B492-A0AC2FD891FB}" type="datetimeFigureOut">
              <a:rPr lang="en-GB" smtClean="0"/>
              <a:pPr/>
              <a:t>21/07/2020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BE7721-8E2E-4CC1-9B64-76C8E925203E}" type="slidenum">
              <a:rPr lang="en-GB" smtClean="0"/>
              <a:pPr/>
              <a:t>‹#›</a:t>
            </a:fld>
            <a:endParaRPr lang="en-GB"/>
          </a:p>
        </p:txBody>
      </p:sp>
    </p:spTree>
    <p:extLst>
      <p:ext uri="{BB962C8B-B14F-4D97-AF65-F5344CB8AC3E}">
        <p14:creationId xmlns:p14="http://schemas.microsoft.com/office/powerpoint/2010/main" val="1946006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6C1C6F-17A5-4395-B492-A0AC2FD891FB}" type="datetimeFigureOut">
              <a:rPr lang="en-GB" smtClean="0"/>
              <a:pPr/>
              <a:t>21/07/2020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9BE7721-8E2E-4CC1-9B64-76C8E925203E}" type="slidenum">
              <a:rPr lang="en-GB" smtClean="0"/>
              <a:pPr/>
              <a:t>‹#›</a:t>
            </a:fld>
            <a:endParaRPr lang="en-GB"/>
          </a:p>
        </p:txBody>
      </p:sp>
    </p:spTree>
    <p:extLst>
      <p:ext uri="{BB962C8B-B14F-4D97-AF65-F5344CB8AC3E}">
        <p14:creationId xmlns:p14="http://schemas.microsoft.com/office/powerpoint/2010/main" val="3376829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6C1C6F-17A5-4395-B492-A0AC2FD891FB}" type="datetimeFigureOut">
              <a:rPr lang="en-GB" smtClean="0"/>
              <a:pPr/>
              <a:t>21/07/2020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9BE7721-8E2E-4CC1-9B64-76C8E925203E}" type="slidenum">
              <a:rPr lang="en-GB" smtClean="0"/>
              <a:pPr/>
              <a:t>‹#›</a:t>
            </a:fld>
            <a:endParaRPr lang="en-GB"/>
          </a:p>
        </p:txBody>
      </p:sp>
    </p:spTree>
    <p:extLst>
      <p:ext uri="{BB962C8B-B14F-4D97-AF65-F5344CB8AC3E}">
        <p14:creationId xmlns:p14="http://schemas.microsoft.com/office/powerpoint/2010/main" val="2792125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6C1C6F-17A5-4395-B492-A0AC2FD891FB}" type="datetimeFigureOut">
              <a:rPr lang="en-GB" smtClean="0"/>
              <a:pPr/>
              <a:t>21/07/2020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9BE7721-8E2E-4CC1-9B64-76C8E925203E}" type="slidenum">
              <a:rPr lang="en-GB" smtClean="0"/>
              <a:pPr/>
              <a:t>‹#›</a:t>
            </a:fld>
            <a:endParaRPr lang="en-GB"/>
          </a:p>
        </p:txBody>
      </p:sp>
    </p:spTree>
    <p:extLst>
      <p:ext uri="{BB962C8B-B14F-4D97-AF65-F5344CB8AC3E}">
        <p14:creationId xmlns:p14="http://schemas.microsoft.com/office/powerpoint/2010/main" val="639218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6C1C6F-17A5-4395-B492-A0AC2FD891FB}" type="datetimeFigureOut">
              <a:rPr lang="en-GB" smtClean="0"/>
              <a:pPr/>
              <a:t>21/07/2020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BE7721-8E2E-4CC1-9B64-76C8E925203E}" type="slidenum">
              <a:rPr lang="en-GB" smtClean="0"/>
              <a:pPr/>
              <a:t>‹#›</a:t>
            </a:fld>
            <a:endParaRPr lang="en-GB"/>
          </a:p>
        </p:txBody>
      </p:sp>
    </p:spTree>
    <p:extLst>
      <p:ext uri="{BB962C8B-B14F-4D97-AF65-F5344CB8AC3E}">
        <p14:creationId xmlns:p14="http://schemas.microsoft.com/office/powerpoint/2010/main" val="2451342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6C1C6F-17A5-4395-B492-A0AC2FD891FB}" type="datetimeFigureOut">
              <a:rPr lang="en-GB" smtClean="0"/>
              <a:pPr/>
              <a:t>21/07/2020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BE7721-8E2E-4CC1-9B64-76C8E925203E}" type="slidenum">
              <a:rPr lang="en-GB" smtClean="0"/>
              <a:pPr/>
              <a:t>‹#›</a:t>
            </a:fld>
            <a:endParaRPr lang="en-GB"/>
          </a:p>
        </p:txBody>
      </p:sp>
    </p:spTree>
    <p:extLst>
      <p:ext uri="{BB962C8B-B14F-4D97-AF65-F5344CB8AC3E}">
        <p14:creationId xmlns:p14="http://schemas.microsoft.com/office/powerpoint/2010/main" val="541881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636C1C6F-17A5-4395-B492-A0AC2FD891FB}" type="datetimeFigureOut">
              <a:rPr lang="en-GB" smtClean="0"/>
              <a:pPr/>
              <a:t>21/07/2020</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59BE7721-8E2E-4CC1-9B64-76C8E925203E}" type="slidenum">
              <a:rPr lang="en-GB" smtClean="0"/>
              <a:pPr/>
              <a:t>‹#›</a:t>
            </a:fld>
            <a:endParaRPr lang="en-GB"/>
          </a:p>
        </p:txBody>
      </p:sp>
    </p:spTree>
    <p:extLst>
      <p:ext uri="{BB962C8B-B14F-4D97-AF65-F5344CB8AC3E}">
        <p14:creationId xmlns:p14="http://schemas.microsoft.com/office/powerpoint/2010/main" val="9775684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EB2F7D-B2CC-4ACA-B842-788653446B2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11150" y="967740"/>
            <a:ext cx="3614690" cy="495300"/>
          </a:xfrm>
          <a:prstGeom prst="rect">
            <a:avLst/>
          </a:prstGeom>
        </p:spPr>
      </p:pic>
      <p:sp>
        <p:nvSpPr>
          <p:cNvPr id="7" name="Text Box 8">
            <a:extLst>
              <a:ext uri="{FF2B5EF4-FFF2-40B4-BE49-F238E27FC236}">
                <a16:creationId xmlns:a16="http://schemas.microsoft.com/office/drawing/2014/main" id="{1E6FD191-42EB-4770-83C8-F70AF5C69E4B}"/>
              </a:ext>
            </a:extLst>
          </p:cNvPr>
          <p:cNvSpPr txBox="1"/>
          <p:nvPr/>
        </p:nvSpPr>
        <p:spPr>
          <a:xfrm>
            <a:off x="210513" y="1619140"/>
            <a:ext cx="6415637" cy="6977783"/>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200" b="1" dirty="0">
                <a:latin typeface="Arial" panose="020B0604020202020204" pitchFamily="34" charset="0"/>
                <a:cs typeface="Arial" panose="020B0604020202020204" pitchFamily="34" charset="0"/>
              </a:rPr>
              <a:t>What does this qualification cover?</a:t>
            </a:r>
          </a:p>
          <a:p>
            <a:r>
              <a:rPr lang="en-US" altLang="en-US" sz="1200" dirty="0">
                <a:latin typeface="Arial" panose="020B0604020202020204" pitchFamily="34" charset="0"/>
                <a:ea typeface="Times New Roman" panose="02020603050405020304" pitchFamily="18" charset="0"/>
                <a:cs typeface="Arial" panose="020B0604020202020204" pitchFamily="34" charset="0"/>
              </a:rPr>
              <a:t>The aim of the course is to provide a holistic experience of how geography shapes the world around us today. This is achieved by developing an understanding of physical processes, human influence and hands on, practical fieldwork.</a:t>
            </a:r>
            <a:endParaRPr lang="en-GB" sz="12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DB8F714-86A5-41E6-B5C3-D1884B59C474}"/>
              </a:ext>
            </a:extLst>
          </p:cNvPr>
          <p:cNvSpPr/>
          <p:nvPr/>
        </p:nvSpPr>
        <p:spPr>
          <a:xfrm>
            <a:off x="311150" y="1026915"/>
            <a:ext cx="1539204" cy="400110"/>
          </a:xfrm>
          <a:prstGeom prst="rect">
            <a:avLst/>
          </a:prstGeom>
        </p:spPr>
        <p:txBody>
          <a:bodyPr wrap="none">
            <a:spAutoFit/>
          </a:bodyPr>
          <a:lstStyle/>
          <a:p>
            <a:pPr>
              <a:spcAft>
                <a:spcPts val="0"/>
              </a:spcAft>
            </a:pPr>
            <a:r>
              <a:rPr lang="en-GB" sz="20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Geography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E061263A-68C3-49F4-B908-F526B820AA4A}"/>
              </a:ext>
            </a:extLst>
          </p:cNvPr>
          <p:cNvSpPr/>
          <p:nvPr/>
        </p:nvSpPr>
        <p:spPr>
          <a:xfrm>
            <a:off x="1476444" y="162423"/>
            <a:ext cx="2521585" cy="769441"/>
          </a:xfrm>
          <a:prstGeom prst="rect">
            <a:avLst/>
          </a:prstGeom>
        </p:spPr>
        <p:txBody>
          <a:bodyPr wrap="square">
            <a:spAutoFit/>
          </a:bodyPr>
          <a:lstStyle/>
          <a:p>
            <a:pPr>
              <a:spcAft>
                <a:spcPts val="0"/>
              </a:spcAft>
            </a:pPr>
            <a:r>
              <a:rPr lang="en-GB" sz="22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Cambridge Nationals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Doncaster UTC - Education - Doncaster - 244 photos | Facebook">
            <a:extLst>
              <a:ext uri="{FF2B5EF4-FFF2-40B4-BE49-F238E27FC236}">
                <a16:creationId xmlns:a16="http://schemas.microsoft.com/office/drawing/2014/main" id="{D3DCF911-8C90-4C02-BB7C-60D308E3FA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3676" y="128272"/>
            <a:ext cx="1403984" cy="140398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D9B29A6A-2E20-468B-BE1B-BDF4A32D63B3}"/>
              </a:ext>
            </a:extLst>
          </p:cNvPr>
          <p:cNvSpPr txBox="1">
            <a:spLocks noChangeArrowheads="1"/>
          </p:cNvSpPr>
          <p:nvPr/>
        </p:nvSpPr>
        <p:spPr bwMode="auto">
          <a:xfrm>
            <a:off x="270220" y="2912478"/>
            <a:ext cx="3199814" cy="45855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514350" eaLnBrk="0" fontAlgn="base" hangingPunct="0">
              <a:spcBef>
                <a:spcPct val="0"/>
              </a:spcBef>
              <a:spcAft>
                <a:spcPct val="0"/>
              </a:spcAft>
            </a:pPr>
            <a:r>
              <a:rPr lang="en-US" altLang="en-US" sz="1100" dirty="0">
                <a:latin typeface="Arial" panose="020B0604020202020204" pitchFamily="34" charset="0"/>
                <a:cs typeface="Arial" panose="020B0604020202020204" pitchFamily="34" charset="0"/>
              </a:rPr>
              <a:t>A geographer’s key to success is to be inquisitive about the world around them. You will use evidence to understand the processes behind how the things we see around us have come to be.</a:t>
            </a:r>
          </a:p>
          <a:p>
            <a:pPr defTabSz="514350" eaLnBrk="0" fontAlgn="base" hangingPunct="0">
              <a:spcBef>
                <a:spcPct val="0"/>
              </a:spcBef>
              <a:spcAft>
                <a:spcPct val="0"/>
              </a:spcAft>
            </a:pPr>
            <a:endParaRPr lang="en-US" altLang="en-US" sz="1100" dirty="0">
              <a:latin typeface="Arial" panose="020B0604020202020204" pitchFamily="34" charset="0"/>
              <a:cs typeface="Arial" panose="020B0604020202020204" pitchFamily="34" charset="0"/>
            </a:endParaRPr>
          </a:p>
          <a:p>
            <a:pPr defTabSz="514350" eaLnBrk="0" fontAlgn="base" hangingPunct="0">
              <a:spcBef>
                <a:spcPct val="0"/>
              </a:spcBef>
              <a:spcAft>
                <a:spcPct val="0"/>
              </a:spcAft>
            </a:pPr>
            <a:r>
              <a:rPr lang="en-US" altLang="en-US" sz="1100" dirty="0">
                <a:latin typeface="Arial" panose="020B0604020202020204" pitchFamily="34" charset="0"/>
                <a:cs typeface="Arial" panose="020B0604020202020204" pitchFamily="34" charset="0"/>
              </a:rPr>
              <a:t>Geographers are scientific in their thinking and embrace problem solving – thinking of innovative ways to answer the questions posed by nature and human behaviour.</a:t>
            </a:r>
          </a:p>
          <a:p>
            <a:pPr defTabSz="514350" eaLnBrk="0" fontAlgn="base" hangingPunct="0">
              <a:spcBef>
                <a:spcPct val="0"/>
              </a:spcBef>
              <a:spcAft>
                <a:spcPct val="0"/>
              </a:spcAft>
            </a:pPr>
            <a:endParaRPr lang="en-US" altLang="en-US" sz="1100" dirty="0">
              <a:latin typeface="Arial" panose="020B0604020202020204" pitchFamily="34" charset="0"/>
              <a:cs typeface="Arial" panose="020B0604020202020204" pitchFamily="34" charset="0"/>
            </a:endParaRPr>
          </a:p>
          <a:p>
            <a:pPr defTabSz="514350" eaLnBrk="0" fontAlgn="base" hangingPunct="0">
              <a:spcBef>
                <a:spcPct val="0"/>
              </a:spcBef>
              <a:spcAft>
                <a:spcPct val="0"/>
              </a:spcAft>
            </a:pPr>
            <a:r>
              <a:rPr lang="en-US" altLang="en-US" sz="1100" dirty="0">
                <a:latin typeface="Arial" panose="020B0604020202020204" pitchFamily="34" charset="0"/>
                <a:cs typeface="Arial" panose="020B0604020202020204" pitchFamily="34" charset="0"/>
              </a:rPr>
              <a:t>Geographers have an ability to think critically and recognise how the same issues can be dealt with in very different ways around the world, dependent upon culture and economic development.</a:t>
            </a:r>
          </a:p>
          <a:p>
            <a:pPr defTabSz="514350" eaLnBrk="0" fontAlgn="base" hangingPunct="0">
              <a:spcBef>
                <a:spcPct val="0"/>
              </a:spcBef>
              <a:spcAft>
                <a:spcPct val="0"/>
              </a:spcAft>
            </a:pPr>
            <a:endParaRPr lang="en-US" altLang="en-US" sz="1100" dirty="0">
              <a:latin typeface="Arial" panose="020B0604020202020204" pitchFamily="34" charset="0"/>
              <a:cs typeface="Arial" panose="020B0604020202020204" pitchFamily="34" charset="0"/>
            </a:endParaRPr>
          </a:p>
          <a:p>
            <a:pPr defTabSz="514350" eaLnBrk="0" fontAlgn="base" hangingPunct="0">
              <a:spcBef>
                <a:spcPct val="0"/>
              </a:spcBef>
              <a:spcAft>
                <a:spcPct val="0"/>
              </a:spcAft>
            </a:pPr>
            <a:r>
              <a:rPr lang="en-US" altLang="en-US" sz="1100" dirty="0">
                <a:latin typeface="Arial" panose="020B0604020202020204" pitchFamily="34" charset="0"/>
                <a:cs typeface="Arial" panose="020B0604020202020204" pitchFamily="34" charset="0"/>
              </a:rPr>
              <a:t>Geographers are reflective and recognise how their own behaviours can impact upon the environment that surrounds them and the lives of others.</a:t>
            </a:r>
          </a:p>
          <a:p>
            <a:pPr defTabSz="514350" eaLnBrk="0" fontAlgn="base" hangingPunct="0">
              <a:spcBef>
                <a:spcPct val="0"/>
              </a:spcBef>
              <a:spcAft>
                <a:spcPct val="0"/>
              </a:spcAft>
            </a:pPr>
            <a:endParaRPr lang="en-US" altLang="en-US" sz="1100" dirty="0">
              <a:latin typeface="Arial" panose="020B0604020202020204" pitchFamily="34" charset="0"/>
              <a:cs typeface="Arial" panose="020B0604020202020204" pitchFamily="34" charset="0"/>
            </a:endParaRPr>
          </a:p>
          <a:p>
            <a:pPr defTabSz="514350" eaLnBrk="0" fontAlgn="base" hangingPunct="0">
              <a:spcBef>
                <a:spcPct val="0"/>
              </a:spcBef>
              <a:spcAft>
                <a:spcPct val="0"/>
              </a:spcAft>
            </a:pPr>
            <a:r>
              <a:rPr lang="en-US" altLang="en-US" sz="1100" dirty="0">
                <a:latin typeface="Arial" panose="020B0604020202020204" pitchFamily="34" charset="0"/>
                <a:cs typeface="Arial" panose="020B0604020202020204" pitchFamily="34" charset="0"/>
              </a:rPr>
              <a:t>Thinking analytically is key. Geographers are adept at using numerical data to recognise patterns and explain processes to further their understanding of the world around them.</a:t>
            </a:r>
          </a:p>
        </p:txBody>
      </p:sp>
      <p:sp>
        <p:nvSpPr>
          <p:cNvPr id="4" name="Rectangle 3">
            <a:extLst>
              <a:ext uri="{FF2B5EF4-FFF2-40B4-BE49-F238E27FC236}">
                <a16:creationId xmlns:a16="http://schemas.microsoft.com/office/drawing/2014/main" id="{ACCED90D-3D3B-4616-A9D8-05FEC4A7DB0F}"/>
              </a:ext>
            </a:extLst>
          </p:cNvPr>
          <p:cNvSpPr/>
          <p:nvPr/>
        </p:nvSpPr>
        <p:spPr>
          <a:xfrm>
            <a:off x="258099" y="2536778"/>
            <a:ext cx="5744119" cy="276999"/>
          </a:xfrm>
          <a:prstGeom prst="rect">
            <a:avLst/>
          </a:prstGeom>
        </p:spPr>
        <p:txBody>
          <a:bodyPr wrap="square">
            <a:spAutoFit/>
          </a:bodyPr>
          <a:lstStyle/>
          <a:p>
            <a:pPr>
              <a:spcAft>
                <a:spcPts val="0"/>
              </a:spcAft>
            </a:pPr>
            <a:r>
              <a:rPr lang="en-GB" sz="1200" b="1" dirty="0">
                <a:solidFill>
                  <a:srgbClr val="000000"/>
                </a:solidFill>
                <a:latin typeface="Arial" panose="020B0604020202020204" pitchFamily="34" charset="0"/>
                <a:ea typeface="Calibri" panose="020F0502020204030204" pitchFamily="34" charset="0"/>
              </a:rPr>
              <a:t>What makes a Geographer?</a:t>
            </a:r>
            <a:endParaRPr lang="en-GB" sz="1200" dirty="0">
              <a:solidFill>
                <a:srgbClr val="000000"/>
              </a:solidFill>
              <a:effectLst/>
              <a:latin typeface="Arial" panose="020B0604020202020204" pitchFamily="34" charset="0"/>
              <a:ea typeface="Calibri" panose="020F0502020204030204" pitchFamily="34" charset="0"/>
            </a:endParaRPr>
          </a:p>
        </p:txBody>
      </p:sp>
      <p:sp>
        <p:nvSpPr>
          <p:cNvPr id="28" name="Text Box 3">
            <a:extLst>
              <a:ext uri="{FF2B5EF4-FFF2-40B4-BE49-F238E27FC236}">
                <a16:creationId xmlns:a16="http://schemas.microsoft.com/office/drawing/2014/main" id="{E062D4A3-E437-40BA-92BA-7ACD239331FD}"/>
              </a:ext>
            </a:extLst>
          </p:cNvPr>
          <p:cNvSpPr txBox="1">
            <a:spLocks noChangeArrowheads="1"/>
          </p:cNvSpPr>
          <p:nvPr/>
        </p:nvSpPr>
        <p:spPr bwMode="auto">
          <a:xfrm>
            <a:off x="3605997" y="2536778"/>
            <a:ext cx="2865709" cy="5989014"/>
          </a:xfrm>
          <a:prstGeom prst="rect">
            <a:avLst/>
          </a:prstGeom>
          <a:noFill/>
          <a:ln>
            <a:noFill/>
          </a:ln>
        </p:spPr>
        <p:txBody>
          <a:bodyPr vert="horz" wrap="square" lIns="91440" tIns="45720" rIns="91440" bIns="45720" numCol="1" anchor="t" anchorCtr="0" compatLnSpc="1">
            <a:prstTxWarp prst="textNoShape">
              <a:avLst/>
            </a:prstTxWarp>
          </a:bodyPr>
          <a:lstStyle/>
          <a:p>
            <a:r>
              <a:rPr lang="en-GB" sz="1200" b="1" dirty="0">
                <a:latin typeface="Arial" panose="020B0604020202020204" pitchFamily="34" charset="0"/>
                <a:cs typeface="Arial" panose="020B0604020202020204" pitchFamily="34" charset="0"/>
              </a:rPr>
              <a:t>What will I study?</a:t>
            </a: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Living in the physical environment</a:t>
            </a:r>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Within this unit the focus is upon physical geography. The unit will explore the cause and effect of tectonic and weather hazards examining how the impacts of these differ around the world. The challenge posed by climate change is also covered as well as a focussed study on specific biomes of the world.</a:t>
            </a:r>
          </a:p>
          <a:p>
            <a:endParaRPr lang="en-GB"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Challenges in the human environment</a:t>
            </a:r>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Within this module, there is a focus on the continued growth of urban areas around the world and the challenges this poses for governments now and in the future. Economic development is explored and the measures being taken to close the development gap examined. There is also a focus on the challenge of meeting resources demand with an ever expanding global population.</a:t>
            </a:r>
          </a:p>
          <a:p>
            <a:endParaRPr lang="en-GB"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Geographical applications</a:t>
            </a:r>
          </a:p>
          <a:p>
            <a:r>
              <a:rPr lang="en-GB" sz="1100" dirty="0">
                <a:latin typeface="Arial" panose="020B0604020202020204" pitchFamily="34" charset="0"/>
                <a:cs typeface="Arial" panose="020B0604020202020204" pitchFamily="34" charset="0"/>
              </a:rPr>
              <a:t>Here, critical skills required in the field of geography are developed such as fieldwork, data analysis and presentation, cartographic skills and the ability to process pre-released information in preparation for examination.</a:t>
            </a:r>
          </a:p>
        </p:txBody>
      </p:sp>
      <p:graphicFrame>
        <p:nvGraphicFramePr>
          <p:cNvPr id="26" name="Table 25">
            <a:extLst>
              <a:ext uri="{FF2B5EF4-FFF2-40B4-BE49-F238E27FC236}">
                <a16:creationId xmlns:a16="http://schemas.microsoft.com/office/drawing/2014/main" id="{FCACACD5-95E8-4B85-BE4B-6CE58D30243B}"/>
              </a:ext>
            </a:extLst>
          </p:cNvPr>
          <p:cNvGraphicFramePr>
            <a:graphicFrameLocks noGrp="1"/>
          </p:cNvGraphicFramePr>
          <p:nvPr>
            <p:extLst>
              <p:ext uri="{D42A27DB-BD31-4B8C-83A1-F6EECF244321}">
                <p14:modId xmlns:p14="http://schemas.microsoft.com/office/powerpoint/2010/main" val="3483838474"/>
              </p:ext>
            </p:extLst>
          </p:nvPr>
        </p:nvGraphicFramePr>
        <p:xfrm>
          <a:off x="346476" y="7595702"/>
          <a:ext cx="2600903" cy="900240"/>
        </p:xfrm>
        <a:graphic>
          <a:graphicData uri="http://schemas.openxmlformats.org/drawingml/2006/table">
            <a:tbl>
              <a:tblPr>
                <a:tableStyleId>{5C22544A-7EE6-4342-B048-85BDC9FD1C3A}</a:tableStyleId>
              </a:tblPr>
              <a:tblGrid>
                <a:gridCol w="2600903">
                  <a:extLst>
                    <a:ext uri="{9D8B030D-6E8A-4147-A177-3AD203B41FA5}">
                      <a16:colId xmlns:a16="http://schemas.microsoft.com/office/drawing/2014/main" val="2331695386"/>
                    </a:ext>
                  </a:extLst>
                </a:gridCol>
              </a:tblGrid>
              <a:tr h="274320">
                <a:tc>
                  <a:txBody>
                    <a:bodyPr/>
                    <a:lstStyle/>
                    <a:p>
                      <a:pPr>
                        <a:lnSpc>
                          <a:spcPct val="107000"/>
                        </a:lnSpc>
                        <a:spcAft>
                          <a:spcPts val="0"/>
                        </a:spcAft>
                      </a:pPr>
                      <a:r>
                        <a:rPr lang="en-GB" sz="1200" b="1" dirty="0">
                          <a:effectLst/>
                          <a:latin typeface="Arial" panose="020B0604020202020204" pitchFamily="34" charset="0"/>
                          <a:cs typeface="Arial" panose="020B0604020202020204" pitchFamily="34" charset="0"/>
                        </a:rPr>
                        <a:t>Assessment Method</a:t>
                      </a:r>
                    </a:p>
                    <a:p>
                      <a:pPr>
                        <a:lnSpc>
                          <a:spcPct val="107000"/>
                        </a:lnSpc>
                        <a:spcAft>
                          <a:spcPts val="0"/>
                        </a:spcAft>
                      </a:pPr>
                      <a:r>
                        <a:rPr lang="en-GB" sz="1100" dirty="0">
                          <a:effectLst/>
                          <a:latin typeface="Arial" panose="020B0604020202020204" pitchFamily="34" charset="0"/>
                          <a:cs typeface="Arial" panose="020B0604020202020204" pitchFamily="34" charset="0"/>
                        </a:rPr>
                        <a:t>There are three externally assessed examinations set by the exam</a:t>
                      </a:r>
                      <a:r>
                        <a:rPr lang="en-GB" sz="1100" baseline="0" dirty="0">
                          <a:effectLst/>
                          <a:latin typeface="Arial" panose="020B0604020202020204" pitchFamily="34" charset="0"/>
                          <a:cs typeface="Arial" panose="020B0604020202020204" pitchFamily="34" charset="0"/>
                        </a:rPr>
                        <a:t> body AQA, which are sat at the end of the three year course.</a:t>
                      </a:r>
                      <a:r>
                        <a:rPr lang="en-GB" sz="1100" dirty="0">
                          <a:effectLst/>
                          <a:latin typeface="Arial" panose="020B0604020202020204" pitchFamily="34" charset="0"/>
                          <a:cs typeface="Arial" panose="020B0604020202020204" pitchFamily="34" charset="0"/>
                        </a:rPr>
                        <a:t>.</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594391"/>
                  </a:ext>
                </a:extLst>
              </a:tr>
            </a:tbl>
          </a:graphicData>
        </a:graphic>
      </p:graphicFrame>
      <p:pic>
        <p:nvPicPr>
          <p:cNvPr id="2" name="Picture 1"/>
          <p:cNvPicPr>
            <a:picLocks noChangeAspect="1"/>
          </p:cNvPicPr>
          <p:nvPr/>
        </p:nvPicPr>
        <p:blipFill>
          <a:blip r:embed="rId4"/>
          <a:stretch>
            <a:fillRect/>
          </a:stretch>
        </p:blipFill>
        <p:spPr>
          <a:xfrm>
            <a:off x="301668" y="80670"/>
            <a:ext cx="2625827" cy="883201"/>
          </a:xfrm>
          <a:prstGeom prst="rect">
            <a:avLst/>
          </a:prstGeom>
        </p:spPr>
      </p:pic>
      <p:pic>
        <p:nvPicPr>
          <p:cNvPr id="5" name="Picture 4"/>
          <p:cNvPicPr>
            <a:picLocks noChangeAspect="1"/>
          </p:cNvPicPr>
          <p:nvPr/>
        </p:nvPicPr>
        <p:blipFill>
          <a:blip r:embed="rId5"/>
          <a:stretch>
            <a:fillRect/>
          </a:stretch>
        </p:blipFill>
        <p:spPr>
          <a:xfrm>
            <a:off x="210513" y="8655559"/>
            <a:ext cx="1561691" cy="1171268"/>
          </a:xfrm>
          <a:prstGeom prst="rect">
            <a:avLst/>
          </a:prstGeom>
        </p:spPr>
      </p:pic>
      <p:pic>
        <p:nvPicPr>
          <p:cNvPr id="13" name="Picture 12"/>
          <p:cNvPicPr>
            <a:picLocks noChangeAspect="1"/>
          </p:cNvPicPr>
          <p:nvPr/>
        </p:nvPicPr>
        <p:blipFill>
          <a:blip r:embed="rId6"/>
          <a:stretch>
            <a:fillRect/>
          </a:stretch>
        </p:blipFill>
        <p:spPr>
          <a:xfrm>
            <a:off x="3452188" y="8655559"/>
            <a:ext cx="1555980" cy="1168714"/>
          </a:xfrm>
          <a:prstGeom prst="rect">
            <a:avLst/>
          </a:prstGeom>
        </p:spPr>
      </p:pic>
      <p:pic>
        <p:nvPicPr>
          <p:cNvPr id="14" name="Picture 13"/>
          <p:cNvPicPr>
            <a:picLocks noChangeAspect="1"/>
          </p:cNvPicPr>
          <p:nvPr/>
        </p:nvPicPr>
        <p:blipFill>
          <a:blip r:embed="rId7"/>
          <a:stretch>
            <a:fillRect/>
          </a:stretch>
        </p:blipFill>
        <p:spPr>
          <a:xfrm>
            <a:off x="1834206" y="8655559"/>
            <a:ext cx="1555980" cy="1168714"/>
          </a:xfrm>
          <a:prstGeom prst="rect">
            <a:avLst/>
          </a:prstGeom>
        </p:spPr>
      </p:pic>
      <p:pic>
        <p:nvPicPr>
          <p:cNvPr id="15" name="Picture 14"/>
          <p:cNvPicPr>
            <a:picLocks noChangeAspect="1"/>
          </p:cNvPicPr>
          <p:nvPr/>
        </p:nvPicPr>
        <p:blipFill>
          <a:blip r:embed="rId8"/>
          <a:stretch>
            <a:fillRect/>
          </a:stretch>
        </p:blipFill>
        <p:spPr>
          <a:xfrm>
            <a:off x="5070170" y="8655559"/>
            <a:ext cx="1555980" cy="1168714"/>
          </a:xfrm>
          <a:prstGeom prst="rect">
            <a:avLst/>
          </a:prstGeom>
        </p:spPr>
      </p:pic>
    </p:spTree>
    <p:extLst>
      <p:ext uri="{BB962C8B-B14F-4D97-AF65-F5344CB8AC3E}">
        <p14:creationId xmlns:p14="http://schemas.microsoft.com/office/powerpoint/2010/main" val="1265239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oncaster UTC - Education - Doncaster - 244 photos | Facebook">
            <a:extLst>
              <a:ext uri="{FF2B5EF4-FFF2-40B4-BE49-F238E27FC236}">
                <a16:creationId xmlns:a16="http://schemas.microsoft.com/office/drawing/2014/main" id="{ACDBACB8-8C13-499E-BDC4-AC4D2B47A6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8971" y="89197"/>
            <a:ext cx="1403984" cy="1403984"/>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0">
            <a:extLst>
              <a:ext uri="{FF2B5EF4-FFF2-40B4-BE49-F238E27FC236}">
                <a16:creationId xmlns:a16="http://schemas.microsoft.com/office/drawing/2014/main" id="{BE57DF29-4BD2-4453-B5B5-D1BA9A6D7E48}"/>
              </a:ext>
            </a:extLst>
          </p:cNvPr>
          <p:cNvSpPr txBox="1"/>
          <p:nvPr/>
        </p:nvSpPr>
        <p:spPr>
          <a:xfrm>
            <a:off x="136963" y="7051592"/>
            <a:ext cx="3262729" cy="270200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200" b="1" dirty="0">
                <a:latin typeface="Arial" panose="020B0604020202020204" pitchFamily="34" charset="0"/>
                <a:ea typeface="Calibri" panose="020F0502020204030204" pitchFamily="34" charset="0"/>
                <a:cs typeface="Times New Roman" panose="02020603050405020304" pitchFamily="18" charset="0"/>
              </a:rPr>
              <a:t>Employability skills</a:t>
            </a:r>
          </a:p>
          <a:p>
            <a:pPr>
              <a:spcAft>
                <a:spcPts val="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Geography provides many key skills that employees find desirable in their applicants:</a:t>
            </a:r>
          </a:p>
          <a:p>
            <a:pPr marL="171450" indent="-171450">
              <a:spcAft>
                <a:spcPts val="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Critical and analytical thinking,</a:t>
            </a:r>
          </a:p>
          <a:p>
            <a:pPr marL="171450" indent="-171450">
              <a:spcAft>
                <a:spcPts val="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Presentation and debating skills,</a:t>
            </a:r>
          </a:p>
          <a:p>
            <a:pPr marL="171450" indent="-171450">
              <a:spcAft>
                <a:spcPts val="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Numeracy and graphicacy skills,</a:t>
            </a:r>
          </a:p>
          <a:p>
            <a:pPr marL="171450" indent="-171450">
              <a:spcAft>
                <a:spcPts val="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Problem solving abilities,</a:t>
            </a:r>
          </a:p>
          <a:p>
            <a:pPr marL="171450" indent="-171450">
              <a:spcAft>
                <a:spcPts val="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Well developed literacy skills,</a:t>
            </a:r>
          </a:p>
          <a:p>
            <a:pPr marL="171450" indent="-171450">
              <a:spcAft>
                <a:spcPts val="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An ability to work well individually and in collaboration,</a:t>
            </a:r>
          </a:p>
          <a:p>
            <a:pPr marL="171450" indent="-171450">
              <a:spcAft>
                <a:spcPts val="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An understanding of global systems and processes,</a:t>
            </a:r>
          </a:p>
          <a:p>
            <a:pPr marL="171450" indent="-171450">
              <a:spcAft>
                <a:spcPts val="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Creative thinking skills.</a:t>
            </a:r>
          </a:p>
        </p:txBody>
      </p:sp>
      <p:pic>
        <p:nvPicPr>
          <p:cNvPr id="6" name="Picture 5"/>
          <p:cNvPicPr>
            <a:picLocks noChangeAspect="1"/>
          </p:cNvPicPr>
          <p:nvPr/>
        </p:nvPicPr>
        <p:blipFill rotWithShape="1">
          <a:blip r:embed="rId3"/>
          <a:srcRect l="27811" t="22269" r="25111" b="35396"/>
          <a:stretch/>
        </p:blipFill>
        <p:spPr>
          <a:xfrm>
            <a:off x="136964" y="198607"/>
            <a:ext cx="4825804" cy="2416737"/>
          </a:xfrm>
          <a:prstGeom prst="rect">
            <a:avLst/>
          </a:prstGeom>
        </p:spPr>
      </p:pic>
      <p:pic>
        <p:nvPicPr>
          <p:cNvPr id="10" name="Picture 9">
            <a:extLst>
              <a:ext uri="{FF2B5EF4-FFF2-40B4-BE49-F238E27FC236}">
                <a16:creationId xmlns:a16="http://schemas.microsoft.com/office/drawing/2014/main" id="{61EB2F7D-B2CC-4ACA-B842-788653446B2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6964" y="112507"/>
            <a:ext cx="4825804" cy="315601"/>
          </a:xfrm>
          <a:prstGeom prst="rect">
            <a:avLst/>
          </a:prstGeom>
        </p:spPr>
      </p:pic>
      <p:sp>
        <p:nvSpPr>
          <p:cNvPr id="11" name="Rectangle 10">
            <a:extLst>
              <a:ext uri="{FF2B5EF4-FFF2-40B4-BE49-F238E27FC236}">
                <a16:creationId xmlns:a16="http://schemas.microsoft.com/office/drawing/2014/main" id="{ADB8F714-86A5-41E6-B5C3-D1884B59C474}"/>
              </a:ext>
            </a:extLst>
          </p:cNvPr>
          <p:cNvSpPr/>
          <p:nvPr/>
        </p:nvSpPr>
        <p:spPr>
          <a:xfrm>
            <a:off x="136963" y="120332"/>
            <a:ext cx="1483687" cy="307777"/>
          </a:xfrm>
          <a:prstGeom prst="rect">
            <a:avLst/>
          </a:prstGeom>
        </p:spPr>
        <p:txBody>
          <a:bodyPr wrap="square">
            <a:spAutoFit/>
          </a:bodyPr>
          <a:lstStyle/>
          <a:p>
            <a:pPr>
              <a:spcAft>
                <a:spcPts val="0"/>
              </a:spcAft>
            </a:pPr>
            <a:r>
              <a:rPr lang="en-GB" sz="14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Assessment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rotWithShape="1">
          <a:blip r:embed="rId5"/>
          <a:srcRect l="27814" t="15872" r="25161" b="47746"/>
          <a:stretch/>
        </p:blipFill>
        <p:spPr>
          <a:xfrm>
            <a:off x="136964" y="2701444"/>
            <a:ext cx="4825804" cy="2079342"/>
          </a:xfrm>
          <a:prstGeom prst="rect">
            <a:avLst/>
          </a:prstGeom>
        </p:spPr>
      </p:pic>
      <p:pic>
        <p:nvPicPr>
          <p:cNvPr id="13" name="Picture 12"/>
          <p:cNvPicPr>
            <a:picLocks noChangeAspect="1"/>
          </p:cNvPicPr>
          <p:nvPr/>
        </p:nvPicPr>
        <p:blipFill rotWithShape="1">
          <a:blip r:embed="rId6"/>
          <a:srcRect l="27773" t="59003" r="25167" b="6460"/>
          <a:stretch/>
        </p:blipFill>
        <p:spPr>
          <a:xfrm>
            <a:off x="136964" y="4871036"/>
            <a:ext cx="4825804" cy="1972377"/>
          </a:xfrm>
          <a:prstGeom prst="rect">
            <a:avLst/>
          </a:prstGeom>
        </p:spPr>
      </p:pic>
      <p:pic>
        <p:nvPicPr>
          <p:cNvPr id="14" name="Picture 13"/>
          <p:cNvPicPr>
            <a:picLocks noChangeAspect="1"/>
          </p:cNvPicPr>
          <p:nvPr/>
        </p:nvPicPr>
        <p:blipFill>
          <a:blip r:embed="rId7"/>
          <a:stretch>
            <a:fillRect/>
          </a:stretch>
        </p:blipFill>
        <p:spPr>
          <a:xfrm>
            <a:off x="5049163" y="1689439"/>
            <a:ext cx="1698996" cy="1132665"/>
          </a:xfrm>
          <a:prstGeom prst="rect">
            <a:avLst/>
          </a:prstGeom>
        </p:spPr>
      </p:pic>
      <p:pic>
        <p:nvPicPr>
          <p:cNvPr id="15" name="Picture 14"/>
          <p:cNvPicPr>
            <a:picLocks noChangeAspect="1"/>
          </p:cNvPicPr>
          <p:nvPr/>
        </p:nvPicPr>
        <p:blipFill>
          <a:blip r:embed="rId8"/>
          <a:stretch>
            <a:fillRect/>
          </a:stretch>
        </p:blipFill>
        <p:spPr>
          <a:xfrm>
            <a:off x="5049162" y="3030284"/>
            <a:ext cx="1698997" cy="1132665"/>
          </a:xfrm>
          <a:prstGeom prst="rect">
            <a:avLst/>
          </a:prstGeom>
        </p:spPr>
      </p:pic>
      <p:pic>
        <p:nvPicPr>
          <p:cNvPr id="16" name="Picture 15"/>
          <p:cNvPicPr>
            <a:picLocks noChangeAspect="1"/>
          </p:cNvPicPr>
          <p:nvPr/>
        </p:nvPicPr>
        <p:blipFill>
          <a:blip r:embed="rId9"/>
          <a:stretch>
            <a:fillRect/>
          </a:stretch>
        </p:blipFill>
        <p:spPr>
          <a:xfrm>
            <a:off x="5045757" y="4371129"/>
            <a:ext cx="1702402" cy="1132665"/>
          </a:xfrm>
          <a:prstGeom prst="rect">
            <a:avLst/>
          </a:prstGeom>
        </p:spPr>
      </p:pic>
      <p:pic>
        <p:nvPicPr>
          <p:cNvPr id="17" name="Picture 16"/>
          <p:cNvPicPr>
            <a:picLocks noChangeAspect="1"/>
          </p:cNvPicPr>
          <p:nvPr/>
        </p:nvPicPr>
        <p:blipFill rotWithShape="1">
          <a:blip r:embed="rId10"/>
          <a:srcRect l="11468"/>
          <a:stretch/>
        </p:blipFill>
        <p:spPr>
          <a:xfrm>
            <a:off x="5045757" y="5711974"/>
            <a:ext cx="1702402" cy="1132665"/>
          </a:xfrm>
          <a:prstGeom prst="rect">
            <a:avLst/>
          </a:prstGeom>
        </p:spPr>
      </p:pic>
      <p:sp>
        <p:nvSpPr>
          <p:cNvPr id="18" name="Text Box 10">
            <a:extLst>
              <a:ext uri="{FF2B5EF4-FFF2-40B4-BE49-F238E27FC236}">
                <a16:creationId xmlns:a16="http://schemas.microsoft.com/office/drawing/2014/main" id="{BE57DF29-4BD2-4453-B5B5-D1BA9A6D7E48}"/>
              </a:ext>
            </a:extLst>
          </p:cNvPr>
          <p:cNvSpPr txBox="1"/>
          <p:nvPr/>
        </p:nvSpPr>
        <p:spPr>
          <a:xfrm>
            <a:off x="3485431" y="7051593"/>
            <a:ext cx="3262729" cy="2702006"/>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200" b="1" dirty="0">
                <a:effectLst/>
                <a:latin typeface="Arial" panose="020B0604020202020204" pitchFamily="34" charset="0"/>
                <a:ea typeface="Calibri" panose="020F0502020204030204" pitchFamily="34" charset="0"/>
                <a:cs typeface="Arial" panose="020B0604020202020204" pitchFamily="34" charset="0"/>
              </a:rPr>
              <a:t>Future employment pathways</a:t>
            </a:r>
          </a:p>
          <a:p>
            <a:pPr>
              <a:spcAft>
                <a:spcPts val="0"/>
              </a:spcAft>
            </a:pPr>
            <a:r>
              <a:rPr lang="en-GB" sz="1200" dirty="0">
                <a:effectLst/>
                <a:latin typeface="Arial" panose="020B0604020202020204" pitchFamily="34" charset="0"/>
                <a:ea typeface="Calibri" panose="020F0502020204030204" pitchFamily="34" charset="0"/>
                <a:cs typeface="Arial" panose="020B0604020202020204" pitchFamily="34" charset="0"/>
              </a:rPr>
              <a:t>The study of GCSE geography can lead into numerous pathways in the future:</a:t>
            </a:r>
          </a:p>
          <a:p>
            <a:pPr marL="171450" indent="-171450">
              <a:spcAft>
                <a:spcPts val="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GIS and computer science,</a:t>
            </a:r>
          </a:p>
          <a:p>
            <a:pPr marL="171450" indent="-171450">
              <a:spcAft>
                <a:spcPts val="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Architecture, building and planning,</a:t>
            </a:r>
          </a:p>
          <a:p>
            <a:pPr marL="171450" indent="-171450">
              <a:spcAft>
                <a:spcPts val="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Education,</a:t>
            </a:r>
          </a:p>
          <a:p>
            <a:pPr marL="171450" indent="-171450">
              <a:spcAft>
                <a:spcPts val="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Business and communications,</a:t>
            </a:r>
          </a:p>
          <a:p>
            <a:pPr marL="171450" indent="-171450">
              <a:spcAft>
                <a:spcPts val="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International relations,</a:t>
            </a:r>
          </a:p>
          <a:p>
            <a:pPr marL="171450" indent="-171450">
              <a:spcAft>
                <a:spcPts val="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The oil industry,</a:t>
            </a:r>
          </a:p>
          <a:p>
            <a:pPr marL="171450" indent="-171450">
              <a:spcAft>
                <a:spcPts val="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Meteorology,</a:t>
            </a:r>
          </a:p>
          <a:p>
            <a:pPr marL="171450" indent="-171450">
              <a:spcAft>
                <a:spcPts val="0"/>
              </a:spcAft>
              <a:buFont typeface="Arial" panose="020B0604020202020204" pitchFamily="34" charset="0"/>
              <a:buChar char="•"/>
            </a:pPr>
            <a:r>
              <a:rPr lang="en-GB" sz="1200" dirty="0">
                <a:latin typeface="Arial" panose="020B0604020202020204" pitchFamily="34" charset="0"/>
                <a:ea typeface="Calibri" panose="020F0502020204030204" pitchFamily="34" charset="0"/>
                <a:cs typeface="Arial" panose="020B0604020202020204" pitchFamily="34" charset="0"/>
              </a:rPr>
              <a:t>Geology,</a:t>
            </a:r>
          </a:p>
          <a:p>
            <a:pPr marL="171450" indent="-171450">
              <a:spcAft>
                <a:spcPts val="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Arial" panose="020B0604020202020204" pitchFamily="34" charset="0"/>
              </a:rPr>
              <a:t>Engineering,</a:t>
            </a:r>
          </a:p>
          <a:p>
            <a:pPr marL="171450" indent="-171450">
              <a:spcAft>
                <a:spcPts val="0"/>
              </a:spcAft>
              <a:buFont typeface="Arial" panose="020B0604020202020204" pitchFamily="34" charset="0"/>
              <a:buChar char="•"/>
            </a:pPr>
            <a:r>
              <a:rPr lang="en-GB" sz="1200">
                <a:effectLst/>
                <a:latin typeface="Arial" panose="020B0604020202020204" pitchFamily="34" charset="0"/>
                <a:ea typeface="Calibri" panose="020F0502020204030204" pitchFamily="34" charset="0"/>
                <a:cs typeface="Arial" panose="020B0604020202020204" pitchFamily="34" charset="0"/>
              </a:rPr>
              <a:t>Agriculture.</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171450" indent="-171450">
              <a:spcAft>
                <a:spcPts val="0"/>
              </a:spcAft>
              <a:buFont typeface="Arial" panose="020B0604020202020204" pitchFamily="34" charset="0"/>
              <a:buChar char="•"/>
            </a:pPr>
            <a:endParaRPr lang="en-GB" sz="1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420542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BB34914879AA43A80A7FAD5D336354" ma:contentTypeVersion="9" ma:contentTypeDescription="Create a new document." ma:contentTypeScope="" ma:versionID="b06fc3ff9d87009e34c91f5e760de746">
  <xsd:schema xmlns:xsd="http://www.w3.org/2001/XMLSchema" xmlns:xs="http://www.w3.org/2001/XMLSchema" xmlns:p="http://schemas.microsoft.com/office/2006/metadata/properties" xmlns:ns2="3ed48692-dfab-40da-bce2-ffc2283ddabb" targetNamespace="http://schemas.microsoft.com/office/2006/metadata/properties" ma:root="true" ma:fieldsID="926f945bdc93164be99f61e03499c491" ns2:_="">
    <xsd:import namespace="3ed48692-dfab-40da-bce2-ffc2283dda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d48692-dfab-40da-bce2-ffc2283dda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ADB15E-FEF9-4319-AE2F-E34B170CADF7}"/>
</file>

<file path=customXml/itemProps2.xml><?xml version="1.0" encoding="utf-8"?>
<ds:datastoreItem xmlns:ds="http://schemas.openxmlformats.org/officeDocument/2006/customXml" ds:itemID="{AA02EE53-8D69-4268-9DFF-64A512525921}"/>
</file>

<file path=customXml/itemProps3.xml><?xml version="1.0" encoding="utf-8"?>
<ds:datastoreItem xmlns:ds="http://schemas.openxmlformats.org/officeDocument/2006/customXml" ds:itemID="{A3AEB3CF-F65C-40E2-9A31-D46CD4409895}"/>
</file>

<file path=docProps/app.xml><?xml version="1.0" encoding="utf-8"?>
<Properties xmlns="http://schemas.openxmlformats.org/officeDocument/2006/extended-properties" xmlns:vt="http://schemas.openxmlformats.org/officeDocument/2006/docPropsVTypes">
  <Template>Office Theme</Template>
  <TotalTime>601</TotalTime>
  <Words>512</Words>
  <Application>Microsoft Office PowerPoint</Application>
  <PresentationFormat>A4 Paper (210x297 mm)</PresentationFormat>
  <Paragraphs>51</Paragraphs>
  <Slides>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Calibri Light</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Natasha Naylor</dc:creator>
  <cp:lastModifiedBy>Lizzie Skelding</cp:lastModifiedBy>
  <cp:revision>63</cp:revision>
  <dcterms:created xsi:type="dcterms:W3CDTF">2020-06-18T14:18:28Z</dcterms:created>
  <dcterms:modified xsi:type="dcterms:W3CDTF">2020-07-21T12:10:06Z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0x01010029BB34914879AA43A80A7FAD5D336354</vt:lpwstr>
  </property>
</Properties>
</file>