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CABF2-3401-4970-B96C-0D17342DA7E9}" v="295" dt="2020-07-01T14:31:14.143"/>
    <p1510:client id="{3FCB186B-AF58-4614-883C-47881F89ACF0}" v="282" dt="2020-07-01T14:19:11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Allen" userId="S::victoriaallenexaminer_hotmail.com#ext#@doncasterutc450.onmicrosoft.com::6eb36ffa-3d37-48a7-b0c0-4dac732521fc" providerId="AD" clId="Web-{3FCB186B-AF58-4614-883C-47881F89ACF0}"/>
    <pc:docChg chg="modSld">
      <pc:chgData name="Victoria Allen" userId="S::victoriaallenexaminer_hotmail.com#ext#@doncasterutc450.onmicrosoft.com::6eb36ffa-3d37-48a7-b0c0-4dac732521fc" providerId="AD" clId="Web-{3FCB186B-AF58-4614-883C-47881F89ACF0}" dt="2020-07-01T14:19:11.901" v="279" actId="14100"/>
      <pc:docMkLst>
        <pc:docMk/>
      </pc:docMkLst>
      <pc:sldChg chg="addSp modSp">
        <pc:chgData name="Victoria Allen" userId="S::victoriaallenexaminer_hotmail.com#ext#@doncasterutc450.onmicrosoft.com::6eb36ffa-3d37-48a7-b0c0-4dac732521fc" providerId="AD" clId="Web-{3FCB186B-AF58-4614-883C-47881F89ACF0}" dt="2020-07-01T14:19:11.901" v="279" actId="14100"/>
        <pc:sldMkLst>
          <pc:docMk/>
          <pc:sldMk cId="1265239635" sldId="256"/>
        </pc:sldMkLst>
        <pc:spChg chg="add mod">
          <ac:chgData name="Victoria Allen" userId="S::victoriaallenexaminer_hotmail.com#ext#@doncasterutc450.onmicrosoft.com::6eb36ffa-3d37-48a7-b0c0-4dac732521fc" providerId="AD" clId="Web-{3FCB186B-AF58-4614-883C-47881F89ACF0}" dt="2020-07-01T14:19:04.761" v="277" actId="20577"/>
          <ac:spMkLst>
            <pc:docMk/>
            <pc:sldMk cId="1265239635" sldId="256"/>
            <ac:spMk id="2" creationId="{E9BA8058-7755-41C4-8068-C0D9A12943F2}"/>
          </ac:spMkLst>
        </pc:spChg>
        <pc:spChg chg="mod">
          <ac:chgData name="Victoria Allen" userId="S::victoriaallenexaminer_hotmail.com#ext#@doncasterutc450.onmicrosoft.com::6eb36ffa-3d37-48a7-b0c0-4dac732521fc" providerId="AD" clId="Web-{3FCB186B-AF58-4614-883C-47881F89ACF0}" dt="2020-07-01T14:19:11.901" v="279" actId="14100"/>
          <ac:spMkLst>
            <pc:docMk/>
            <pc:sldMk cId="1265239635" sldId="256"/>
            <ac:spMk id="8" creationId="{918FF082-890B-48DB-9F10-3EEF940A30C2}"/>
          </ac:spMkLst>
        </pc:spChg>
        <pc:spChg chg="mod">
          <ac:chgData name="Victoria Allen" userId="S::victoriaallenexaminer_hotmail.com#ext#@doncasterutc450.onmicrosoft.com::6eb36ffa-3d37-48a7-b0c0-4dac732521fc" providerId="AD" clId="Web-{3FCB186B-AF58-4614-883C-47881F89ACF0}" dt="2020-07-01T14:16:40.431" v="137" actId="20577"/>
          <ac:spMkLst>
            <pc:docMk/>
            <pc:sldMk cId="1265239635" sldId="256"/>
            <ac:spMk id="11" creationId="{E374DDE1-42D6-40AC-AD79-D88FFA164543}"/>
          </ac:spMkLst>
        </pc:spChg>
      </pc:sldChg>
    </pc:docChg>
  </pc:docChgLst>
  <pc:docChgLst>
    <pc:chgData name="Victoria Allen" userId="S::victoriaallenexaminer_hotmail.com#ext#@doncasterutc450.onmicrosoft.com::6eb36ffa-3d37-48a7-b0c0-4dac732521fc" providerId="AD" clId="Web-{088CABF2-3401-4970-B96C-0D17342DA7E9}"/>
    <pc:docChg chg="modSld">
      <pc:chgData name="Victoria Allen" userId="S::victoriaallenexaminer_hotmail.com#ext#@doncasterutc450.onmicrosoft.com::6eb36ffa-3d37-48a7-b0c0-4dac732521fc" providerId="AD" clId="Web-{088CABF2-3401-4970-B96C-0D17342DA7E9}" dt="2020-07-01T14:31:14.143" v="294" actId="20577"/>
      <pc:docMkLst>
        <pc:docMk/>
      </pc:docMkLst>
      <pc:sldChg chg="modSp">
        <pc:chgData name="Victoria Allen" userId="S::victoriaallenexaminer_hotmail.com#ext#@doncasterutc450.onmicrosoft.com::6eb36ffa-3d37-48a7-b0c0-4dac732521fc" providerId="AD" clId="Web-{088CABF2-3401-4970-B96C-0D17342DA7E9}" dt="2020-07-01T14:31:14.143" v="294" actId="20577"/>
        <pc:sldMkLst>
          <pc:docMk/>
          <pc:sldMk cId="4115530790" sldId="257"/>
        </pc:sldMkLst>
        <pc:spChg chg="mod">
          <ac:chgData name="Victoria Allen" userId="S::victoriaallenexaminer_hotmail.com#ext#@doncasterutc450.onmicrosoft.com::6eb36ffa-3d37-48a7-b0c0-4dac732521fc" providerId="AD" clId="Web-{088CABF2-3401-4970-B96C-0D17342DA7E9}" dt="2020-07-01T14:23:45.321" v="164" actId="20577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Victoria Allen" userId="S::victoriaallenexaminer_hotmail.com#ext#@doncasterutc450.onmicrosoft.com::6eb36ffa-3d37-48a7-b0c0-4dac732521fc" providerId="AD" clId="Web-{088CABF2-3401-4970-B96C-0D17342DA7E9}" dt="2020-07-01T14:31:14.143" v="294" actId="20577"/>
          <ac:spMkLst>
            <pc:docMk/>
            <pc:sldMk cId="4115530790" sldId="257"/>
            <ac:spMk id="3" creationId="{258FC657-5F86-416F-8B50-0E564592BE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327AB-1388-4D35-B2D6-7194F323BC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" y="221615"/>
            <a:ext cx="1424305" cy="733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849AD7-DF4F-43D9-8DD4-2C06E2DD87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15" y="162560"/>
            <a:ext cx="1724025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B2F7D-B2CC-4ACA-B842-788653446B2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967740"/>
            <a:ext cx="3219450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E6FD191-42EB-4770-83C8-F70AF5C69E4B}"/>
              </a:ext>
            </a:extLst>
          </p:cNvPr>
          <p:cNvSpPr txBox="1"/>
          <p:nvPr/>
        </p:nvSpPr>
        <p:spPr>
          <a:xfrm>
            <a:off x="294481" y="1706881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this qualification cover?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studying GCSE Film Studies as part of your programme of study, you will be studying two key Core study areas across six films studied over two years:</a:t>
            </a: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elements of film form (cinematography,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mise-en-scène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editing and sound) </a:t>
            </a: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contexts of film (social, cultural, historical, political, and institutional), including key aspects of the history of film and film technology. </a:t>
            </a:r>
          </a:p>
          <a:p>
            <a:pPr algn="l"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units that you will study for this GCSE:</a:t>
            </a: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developments in US film (Unit1)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study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US films for this component: </a:t>
            </a:r>
          </a:p>
          <a:p>
            <a:pPr algn="l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comparative study of a pair of mainstream genre films. Each pair of films includes one film produced between 1930 and 1960 and one film produced between 1961 and 1990. The two films are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Rebel Without a Cause (Ray, USA, 1955)and Ferris Bueller’s Day Off (Hughes, USA, 1986). 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independently produced film. The film we will be studying is The Hurt Locker (Bigelow, USA, 2008)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film, narrative, representation and film style (Unit2)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three films from outside the US for this component: •one global English language film, produced outside the US. The film we will be studying is District 9 (Blomkamp, South Africa, 2009).•one global non-English language film. The film we will be studying is Let the Right One In (</a:t>
            </a:r>
            <a:r>
              <a:rPr lang="en-GB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Alfredson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Sweden, 2008)• </a:t>
            </a: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film, produced since 2010. The film we will be studying is Attack the Block (Cornish, UK, 2011) 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Production (Unit 3)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do complete a piece of coursework that relates to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in the film industry. The production may take the form of::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 a filmed extract from a genre film (2 minutes to 21⁄2 minutes) • 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extract from a screenplay for a genre film (800 to 1000 words). 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screenplay must be accompanied by a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shooting script of a key section from the screenplay (approximately 1 minute of screen time, corresponding to approximately one page of screenplay).</a:t>
            </a:r>
          </a:p>
          <a:p>
            <a:pPr algn="l">
              <a:spcAft>
                <a:spcPts val="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FF082-890B-48DB-9F10-3EEF940A30C2}"/>
              </a:ext>
            </a:extLst>
          </p:cNvPr>
          <p:cNvSpPr/>
          <p:nvPr/>
        </p:nvSpPr>
        <p:spPr>
          <a:xfrm>
            <a:off x="283229" y="7708901"/>
            <a:ext cx="6251817" cy="19843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8F714-86A5-41E6-B5C3-D1884B59C474}"/>
              </a:ext>
            </a:extLst>
          </p:cNvPr>
          <p:cNvSpPr/>
          <p:nvPr/>
        </p:nvSpPr>
        <p:spPr>
          <a:xfrm>
            <a:off x="311150" y="1026915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STUDIES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1263A-68C3-49F4-B908-F526B820AA4A}"/>
              </a:ext>
            </a:extLst>
          </p:cNvPr>
          <p:cNvSpPr/>
          <p:nvPr/>
        </p:nvSpPr>
        <p:spPr>
          <a:xfrm>
            <a:off x="1732915" y="193061"/>
            <a:ext cx="1724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GCSE (9-1)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i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74DDE1-42D6-40AC-AD79-D88FFA164543}"/>
              </a:ext>
            </a:extLst>
          </p:cNvPr>
          <p:cNvSpPr txBox="1"/>
          <p:nvPr/>
        </p:nvSpPr>
        <p:spPr>
          <a:xfrm>
            <a:off x="327502" y="7789595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A8058-7755-41C4-8068-C0D9A12943F2}"/>
              </a:ext>
            </a:extLst>
          </p:cNvPr>
          <p:cNvSpPr txBox="1"/>
          <p:nvPr/>
        </p:nvSpPr>
        <p:spPr>
          <a:xfrm>
            <a:off x="290492" y="8379235"/>
            <a:ext cx="584776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/>
              <a:t>Analysis of set film texts</a:t>
            </a:r>
            <a:endParaRPr lang="en-GB" sz="1600">
              <a:cs typeface="Calibri"/>
            </a:endParaRPr>
          </a:p>
          <a:p>
            <a:r>
              <a:rPr lang="en-GB" sz="1600" dirty="0"/>
              <a:t>critical analysis</a:t>
            </a:r>
            <a:endParaRPr lang="en-GB" sz="1600">
              <a:cs typeface="Calibri" panose="020F0502020204030204"/>
            </a:endParaRPr>
          </a:p>
          <a:p>
            <a:r>
              <a:rPr lang="en-GB" sz="1600" dirty="0"/>
              <a:t>Storyboarding</a:t>
            </a:r>
            <a:endParaRPr lang="en-GB" sz="1600">
              <a:cs typeface="Calibri" panose="020F0502020204030204"/>
            </a:endParaRPr>
          </a:p>
          <a:p>
            <a:r>
              <a:rPr lang="en-GB" sz="1600" dirty="0"/>
              <a:t>scriptwriting, </a:t>
            </a:r>
            <a:endParaRPr lang="en-GB" sz="1600"/>
          </a:p>
          <a:p>
            <a:r>
              <a:rPr lang="en-GB" sz="1600" dirty="0"/>
              <a:t>film production, editing.</a:t>
            </a:r>
            <a:endParaRPr lang="en-GB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E57DF29-4BD2-4453-B5B5-D1BA9A6D7E48}"/>
              </a:ext>
            </a:extLst>
          </p:cNvPr>
          <p:cNvSpPr txBox="1"/>
          <p:nvPr/>
        </p:nvSpPr>
        <p:spPr>
          <a:xfrm>
            <a:off x="208279" y="350520"/>
            <a:ext cx="2982595" cy="29565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Key Features</a:t>
            </a:r>
            <a:endParaRPr lang="en-GB" sz="12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/>
              <a:buChar char="•"/>
            </a:pPr>
            <a:endParaRPr lang="en-GB" sz="1200" b="1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Study of US cinema</a:t>
            </a:r>
            <a:endParaRPr lang="en-GB" sz="1600">
              <a:effectLst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Study of UK cinema</a:t>
            </a: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Study of developments in film making</a:t>
            </a:r>
            <a:endParaRPr lang="en-GB" sz="160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Analysis of foreign cinema</a:t>
            </a:r>
            <a:endParaRPr lang="en-GB" sz="160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Film production</a:t>
            </a:r>
            <a:endParaRPr lang="en-GB" sz="160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Editing </a:t>
            </a:r>
          </a:p>
          <a:p>
            <a:pPr marL="171450" indent="-171450">
              <a:buFont typeface="Arial"/>
              <a:buChar char="•"/>
            </a:pPr>
            <a:r>
              <a:rPr lang="en-GB" sz="1600" dirty="0">
                <a:latin typeface="Arial"/>
                <a:ea typeface="Calibri" panose="020F0502020204030204" pitchFamily="34" charset="0"/>
                <a:cs typeface="Times New Roman"/>
              </a:rPr>
              <a:t>Scriptwriting</a:t>
            </a:r>
          </a:p>
          <a:p>
            <a:endParaRPr lang="en-GB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,</a:t>
            </a: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258FC657-5F86-416F-8B50-0E564592BECC}"/>
              </a:ext>
            </a:extLst>
          </p:cNvPr>
          <p:cNvSpPr txBox="1"/>
          <p:nvPr/>
        </p:nvSpPr>
        <p:spPr>
          <a:xfrm>
            <a:off x="3254375" y="360680"/>
            <a:ext cx="2019301" cy="2933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Links to workplace</a:t>
            </a:r>
            <a:endParaRPr lang="en-GB" sz="12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endParaRPr lang="en-GB" sz="1400" b="1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cs typeface="Arial"/>
              </a:rPr>
              <a:t>Film marketing</a:t>
            </a: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ea typeface="Calibri" panose="020F0502020204030204" pitchFamily="34" charset="0"/>
                <a:cs typeface="Arial"/>
              </a:rPr>
              <a:t>Film critic</a:t>
            </a: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ea typeface="Calibri" panose="020F0502020204030204" pitchFamily="34" charset="0"/>
                <a:cs typeface="Arial"/>
              </a:rPr>
              <a:t>Learning production techniques for TV, Film and video on demand</a:t>
            </a:r>
            <a:endParaRPr lang="en-GB" sz="14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ea typeface="Calibri" panose="020F0502020204030204" pitchFamily="34" charset="0"/>
                <a:cs typeface="Arial"/>
              </a:rPr>
              <a:t>Debate</a:t>
            </a: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ea typeface="Calibri" panose="020F0502020204030204" pitchFamily="34" charset="0"/>
                <a:cs typeface="Arial"/>
              </a:rPr>
              <a:t>Communication skills</a:t>
            </a:r>
          </a:p>
          <a:p>
            <a:pPr marL="171450" indent="-171450">
              <a:buFont typeface="Arial,Sans-Serif"/>
              <a:buChar char="•"/>
            </a:pPr>
            <a:r>
              <a:rPr lang="en-GB" sz="1400" dirty="0">
                <a:latin typeface="Arial"/>
                <a:ea typeface="Calibri" panose="020F0502020204030204" pitchFamily="34" charset="0"/>
                <a:cs typeface="Arial"/>
              </a:rPr>
              <a:t>Written response</a:t>
            </a:r>
          </a:p>
          <a:p>
            <a:endParaRPr lang="en-GB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F392BC-9EE5-493C-AE7F-4AF9A2F6DC7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" t="1383" r="3308" b="1805"/>
          <a:stretch/>
        </p:blipFill>
        <p:spPr bwMode="auto">
          <a:xfrm>
            <a:off x="182879" y="3492500"/>
            <a:ext cx="4681221" cy="5910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Ferris Bueller's Day Off (1986) - Rotten Tomatoes">
            <a:extLst>
              <a:ext uri="{FF2B5EF4-FFF2-40B4-BE49-F238E27FC236}">
                <a16:creationId xmlns:a16="http://schemas.microsoft.com/office/drawing/2014/main" id="{F653CDB5-B644-4C47-8043-B6FE26C55E1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3526788"/>
            <a:ext cx="1082040" cy="1601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The Hurt Locker - Wikipedia">
            <a:extLst>
              <a:ext uri="{FF2B5EF4-FFF2-40B4-BE49-F238E27FC236}">
                <a16:creationId xmlns:a16="http://schemas.microsoft.com/office/drawing/2014/main" id="{A4883F4E-2800-48BF-AF75-30D72874F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0" y="5445120"/>
            <a:ext cx="1029222" cy="160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ttack the Block (2011) - IMDb">
            <a:extLst>
              <a:ext uri="{FF2B5EF4-FFF2-40B4-BE49-F238E27FC236}">
                <a16:creationId xmlns:a16="http://schemas.microsoft.com/office/drawing/2014/main" id="{65DF7D8F-9CFB-489C-A89C-5BA8A89D1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656" y="7366455"/>
            <a:ext cx="1029223" cy="19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DEC1B0-9085-43DB-B9E3-50EBF8084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950C7E-5467-4989-B684-BDA6AFBAB2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3787F8-B031-43A3-8D6C-449C54CDA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8692-dfab-40da-bce2-ffc2283dd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421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Natasha Naylor</cp:lastModifiedBy>
  <cp:revision>105</cp:revision>
  <dcterms:created xsi:type="dcterms:W3CDTF">2020-06-18T14:18:28Z</dcterms:created>
  <dcterms:modified xsi:type="dcterms:W3CDTF">2020-07-01T14:31:14Z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