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344B9-25F7-47CA-8C96-AA5BF06C1AAF}" v="573" dt="2020-06-26T15:12:26.037"/>
    <p1510:client id="{CB0227BC-BFC7-4D43-AE7B-9C3C3A305EC5}" v="12" dt="2020-06-26T15:08:42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zieskelding" userId="S::lizzieskelding_hotmail.com#ext#@doncasterutc450.onmicrosoft.com::56699fc0-b45d-4d5c-9a0a-a6ea4a203bc6" providerId="AD" clId="Web-{CB0227BC-BFC7-4D43-AE7B-9C3C3A305EC5}"/>
    <pc:docChg chg="modSld">
      <pc:chgData name="lizzieskelding" userId="S::lizzieskelding_hotmail.com#ext#@doncasterutc450.onmicrosoft.com::56699fc0-b45d-4d5c-9a0a-a6ea4a203bc6" providerId="AD" clId="Web-{CB0227BC-BFC7-4D43-AE7B-9C3C3A305EC5}" dt="2020-06-26T15:08:42.712" v="11" actId="20577"/>
      <pc:docMkLst>
        <pc:docMk/>
      </pc:docMkLst>
      <pc:sldChg chg="modSp">
        <pc:chgData name="lizzieskelding" userId="S::lizzieskelding_hotmail.com#ext#@doncasterutc450.onmicrosoft.com::56699fc0-b45d-4d5c-9a0a-a6ea4a203bc6" providerId="AD" clId="Web-{CB0227BC-BFC7-4D43-AE7B-9C3C3A305EC5}" dt="2020-06-26T15:08:42.712" v="11" actId="20577"/>
        <pc:sldMkLst>
          <pc:docMk/>
          <pc:sldMk cId="4115530790" sldId="257"/>
        </pc:sldMkLst>
        <pc:spChg chg="mod">
          <ac:chgData name="lizzieskelding" userId="S::lizzieskelding_hotmail.com#ext#@doncasterutc450.onmicrosoft.com::56699fc0-b45d-4d5c-9a0a-a6ea4a203bc6" providerId="AD" clId="Web-{CB0227BC-BFC7-4D43-AE7B-9C3C3A305EC5}" dt="2020-06-26T15:08:42.712" v="11" actId="20577"/>
          <ac:spMkLst>
            <pc:docMk/>
            <pc:sldMk cId="4115530790" sldId="257"/>
            <ac:spMk id="2" creationId="{BE57DF29-4BD2-4453-B5B5-D1BA9A6D7E48}"/>
          </ac:spMkLst>
        </pc:spChg>
        <pc:spChg chg="mod">
          <ac:chgData name="lizzieskelding" userId="S::lizzieskelding_hotmail.com#ext#@doncasterutc450.onmicrosoft.com::56699fc0-b45d-4d5c-9a0a-a6ea4a203bc6" providerId="AD" clId="Web-{CB0227BC-BFC7-4D43-AE7B-9C3C3A305EC5}" dt="2020-06-26T15:08:40.431" v="9" actId="20577"/>
          <ac:spMkLst>
            <pc:docMk/>
            <pc:sldMk cId="4115530790" sldId="257"/>
            <ac:spMk id="3" creationId="{258FC657-5F86-416F-8B50-0E564592BECC}"/>
          </ac:spMkLst>
        </pc:spChg>
      </pc:sldChg>
    </pc:docChg>
  </pc:docChgLst>
  <pc:docChgLst>
    <pc:chgData name="lizzieskelding" userId="S::lizzieskelding_hotmail.com#ext#@doncasterutc450.onmicrosoft.com::56699fc0-b45d-4d5c-9a0a-a6ea4a203bc6" providerId="AD" clId="Web-{753344B9-25F7-47CA-8C96-AA5BF06C1AAF}"/>
    <pc:docChg chg="modSld">
      <pc:chgData name="lizzieskelding" userId="S::lizzieskelding_hotmail.com#ext#@doncasterutc450.onmicrosoft.com::56699fc0-b45d-4d5c-9a0a-a6ea4a203bc6" providerId="AD" clId="Web-{753344B9-25F7-47CA-8C96-AA5BF06C1AAF}" dt="2020-06-26T15:12:25.850" v="568" actId="20577"/>
      <pc:docMkLst>
        <pc:docMk/>
      </pc:docMkLst>
      <pc:sldChg chg="delSp modSp">
        <pc:chgData name="lizzieskelding" userId="S::lizzieskelding_hotmail.com#ext#@doncasterutc450.onmicrosoft.com::56699fc0-b45d-4d5c-9a0a-a6ea4a203bc6" providerId="AD" clId="Web-{753344B9-25F7-47CA-8C96-AA5BF06C1AAF}" dt="2020-06-26T15:12:23.975" v="566" actId="20577"/>
        <pc:sldMkLst>
          <pc:docMk/>
          <pc:sldMk cId="1265239635" sldId="256"/>
        </pc:sldMkLst>
        <pc:spChg chg="mod">
          <ac:chgData name="lizzieskelding" userId="S::lizzieskelding_hotmail.com#ext#@doncasterutc450.onmicrosoft.com::56699fc0-b45d-4d5c-9a0a-a6ea4a203bc6" providerId="AD" clId="Web-{753344B9-25F7-47CA-8C96-AA5BF06C1AAF}" dt="2020-06-26T15:12:23.975" v="566" actId="20577"/>
          <ac:spMkLst>
            <pc:docMk/>
            <pc:sldMk cId="1265239635" sldId="256"/>
            <ac:spMk id="11" creationId="{E374DDE1-42D6-40AC-AD79-D88FFA164543}"/>
          </ac:spMkLst>
        </pc:spChg>
        <pc:spChg chg="del">
          <ac:chgData name="lizzieskelding" userId="S::lizzieskelding_hotmail.com#ext#@doncasterutc450.onmicrosoft.com::56699fc0-b45d-4d5c-9a0a-a6ea4a203bc6" providerId="AD" clId="Web-{753344B9-25F7-47CA-8C96-AA5BF06C1AAF}" dt="2020-06-26T15:10:53.444" v="236"/>
          <ac:spMkLst>
            <pc:docMk/>
            <pc:sldMk cId="1265239635" sldId="256"/>
            <ac:spMk id="33" creationId="{E501B348-70BD-4C58-96E2-89DCC77B9E85}"/>
          </ac:spMkLst>
        </pc:spChg>
      </pc:sldChg>
      <pc:sldChg chg="modSp">
        <pc:chgData name="lizzieskelding" userId="S::lizzieskelding_hotmail.com#ext#@doncasterutc450.onmicrosoft.com::56699fc0-b45d-4d5c-9a0a-a6ea4a203bc6" providerId="AD" clId="Web-{753344B9-25F7-47CA-8C96-AA5BF06C1AAF}" dt="2020-06-26T15:10:03.819" v="47" actId="1076"/>
        <pc:sldMkLst>
          <pc:docMk/>
          <pc:sldMk cId="4115530790" sldId="257"/>
        </pc:sldMkLst>
        <pc:spChg chg="mod">
          <ac:chgData name="lizzieskelding" userId="S::lizzieskelding_hotmail.com#ext#@doncasterutc450.onmicrosoft.com::56699fc0-b45d-4d5c-9a0a-a6ea4a203bc6" providerId="AD" clId="Web-{753344B9-25F7-47CA-8C96-AA5BF06C1AAF}" dt="2020-06-26T15:09:57.835" v="44" actId="14100"/>
          <ac:spMkLst>
            <pc:docMk/>
            <pc:sldMk cId="4115530790" sldId="257"/>
            <ac:spMk id="2" creationId="{BE57DF29-4BD2-4453-B5B5-D1BA9A6D7E48}"/>
          </ac:spMkLst>
        </pc:spChg>
        <pc:spChg chg="mod">
          <ac:chgData name="lizzieskelding" userId="S::lizzieskelding_hotmail.com#ext#@doncasterutc450.onmicrosoft.com::56699fc0-b45d-4d5c-9a0a-a6ea4a203bc6" providerId="AD" clId="Web-{753344B9-25F7-47CA-8C96-AA5BF06C1AAF}" dt="2020-06-26T15:10:01.991" v="46" actId="14100"/>
          <ac:spMkLst>
            <pc:docMk/>
            <pc:sldMk cId="4115530790" sldId="257"/>
            <ac:spMk id="3" creationId="{258FC657-5F86-416F-8B50-0E564592BECC}"/>
          </ac:spMkLst>
        </pc:spChg>
        <pc:picChg chg="mod">
          <ac:chgData name="lizzieskelding" userId="S::lizzieskelding_hotmail.com#ext#@doncasterutc450.onmicrosoft.com::56699fc0-b45d-4d5c-9a0a-a6ea4a203bc6" providerId="AD" clId="Web-{753344B9-25F7-47CA-8C96-AA5BF06C1AAF}" dt="2020-06-26T15:10:03.819" v="47" actId="1076"/>
          <ac:picMkLst>
            <pc:docMk/>
            <pc:sldMk cId="4115530790" sldId="257"/>
            <ac:picMk id="2108" creationId="{9F4DD336-8BB4-4D03-BB84-213D93C741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6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8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29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21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4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1C6F-17A5-4395-B492-A0AC2FD891FB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6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jpe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849AD7-DF4F-43D9-8DD4-2C06E2DD871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161195"/>
            <a:ext cx="2471690" cy="7575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EB2F7D-B2CC-4ACA-B842-788653446B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967740"/>
            <a:ext cx="5111750" cy="495300"/>
          </a:xfrm>
          <a:prstGeom prst="rect">
            <a:avLst/>
          </a:prstGeom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id="{1E6FD191-42EB-4770-83C8-F70AF5C69E4B}"/>
              </a:ext>
            </a:extLst>
          </p:cNvPr>
          <p:cNvSpPr txBox="1"/>
          <p:nvPr/>
        </p:nvSpPr>
        <p:spPr>
          <a:xfrm>
            <a:off x="288663" y="1638455"/>
            <a:ext cx="6248717" cy="76022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8FF082-890B-48DB-9F10-3EEF940A30C2}"/>
              </a:ext>
            </a:extLst>
          </p:cNvPr>
          <p:cNvSpPr/>
          <p:nvPr/>
        </p:nvSpPr>
        <p:spPr>
          <a:xfrm>
            <a:off x="288663" y="8374034"/>
            <a:ext cx="6248717" cy="13914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B8F714-86A5-41E6-B5C3-D1884B59C474}"/>
              </a:ext>
            </a:extLst>
          </p:cNvPr>
          <p:cNvSpPr/>
          <p:nvPr/>
        </p:nvSpPr>
        <p:spPr>
          <a:xfrm>
            <a:off x="268240" y="954502"/>
            <a:ext cx="3258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LANGUAGE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61263A-68C3-49F4-B908-F526B820AA4A}"/>
              </a:ext>
            </a:extLst>
          </p:cNvPr>
          <p:cNvSpPr/>
          <p:nvPr/>
        </p:nvSpPr>
        <p:spPr>
          <a:xfrm>
            <a:off x="1150255" y="518023"/>
            <a:ext cx="25215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200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GCSE </a:t>
            </a:r>
            <a:endParaRPr lang="en-GB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D3DCF911-8C90-4C02-BB7C-60D308E3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74DDE1-42D6-40AC-AD79-D88FFA164543}"/>
              </a:ext>
            </a:extLst>
          </p:cNvPr>
          <p:cNvSpPr txBox="1"/>
          <p:nvPr/>
        </p:nvSpPr>
        <p:spPr>
          <a:xfrm>
            <a:off x="297800" y="8374204"/>
            <a:ext cx="6280179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400" b="1"/>
              <a:t>What’s included</a:t>
            </a:r>
            <a:endParaRPr lang="en-GB" sz="1400"/>
          </a:p>
          <a:p>
            <a:r>
              <a:rPr lang="en-GB" sz="1400">
                <a:cs typeface="Calibri"/>
              </a:rPr>
              <a:t>Throughout the course you will study multiple extracts, across the nineteenth century to the twenty-first. These will be fiction and non-fiction. You will also learn how to create successful narratives and </a:t>
            </a:r>
            <a:r>
              <a:rPr lang="en-GB" sz="1400" err="1">
                <a:cs typeface="Calibri"/>
              </a:rPr>
              <a:t>descriptives</a:t>
            </a:r>
            <a:r>
              <a:rPr lang="en-GB" sz="1400">
                <a:cs typeface="Calibri"/>
              </a:rPr>
              <a:t>, and how to persuade and inform multiple audiences through letters, articles and speeches.</a:t>
            </a:r>
          </a:p>
          <a:p>
            <a:endParaRPr lang="en-GB" sz="1400"/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7EEA156D-CD62-4CFF-A6D3-988FE216C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620" y="4333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7" name="Picture 18" descr="Text Box">
            <a:extLst>
              <a:ext uri="{FF2B5EF4-FFF2-40B4-BE49-F238E27FC236}">
                <a16:creationId xmlns:a16="http://schemas.microsoft.com/office/drawing/2014/main" id="{6F6CD4B4-9048-4E9B-B2BD-B705E049E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675" y="5188896"/>
            <a:ext cx="328290" cy="42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ext Box">
            <a:extLst>
              <a:ext uri="{FF2B5EF4-FFF2-40B4-BE49-F238E27FC236}">
                <a16:creationId xmlns:a16="http://schemas.microsoft.com/office/drawing/2014/main" id="{9011F529-0A6F-4340-81D1-23C91609C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424" y="5606002"/>
            <a:ext cx="451781" cy="50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Text Box">
            <a:extLst>
              <a:ext uri="{FF2B5EF4-FFF2-40B4-BE49-F238E27FC236}">
                <a16:creationId xmlns:a16="http://schemas.microsoft.com/office/drawing/2014/main" id="{87DE322E-E1FC-414E-9DB3-6998C86FF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40" y="1619837"/>
            <a:ext cx="6280675" cy="295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Text Box">
            <a:extLst>
              <a:ext uri="{FF2B5EF4-FFF2-40B4-BE49-F238E27FC236}">
                <a16:creationId xmlns:a16="http://schemas.microsoft.com/office/drawing/2014/main" id="{2C52842D-DA5B-475C-9308-44E1119BF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88" y="4663115"/>
            <a:ext cx="1827477" cy="355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Text Box">
            <a:extLst>
              <a:ext uri="{FF2B5EF4-FFF2-40B4-BE49-F238E27FC236}">
                <a16:creationId xmlns:a16="http://schemas.microsoft.com/office/drawing/2014/main" id="{C3771F63-330E-4478-A71B-539FC3A1F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90" y="4672789"/>
            <a:ext cx="1835371" cy="355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Text Box">
            <a:extLst>
              <a:ext uri="{FF2B5EF4-FFF2-40B4-BE49-F238E27FC236}">
                <a16:creationId xmlns:a16="http://schemas.microsoft.com/office/drawing/2014/main" id="{09276859-B529-49F7-AA00-B933A9894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88" y="4839334"/>
            <a:ext cx="180022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23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ACDBACB8-8C13-499E-BDC4-AC4D2B47A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id="{BE57DF29-4BD2-4453-B5B5-D1BA9A6D7E48}"/>
              </a:ext>
            </a:extLst>
          </p:cNvPr>
          <p:cNvSpPr txBox="1"/>
          <p:nvPr/>
        </p:nvSpPr>
        <p:spPr>
          <a:xfrm>
            <a:off x="132270" y="6823179"/>
            <a:ext cx="3176580" cy="27335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>
                <a:effectLst/>
                <a:latin typeface="Arial"/>
                <a:ea typeface="Calibri" panose="020F0502020204030204" pitchFamily="34" charset="0"/>
                <a:cs typeface="Times New Roman"/>
              </a:rPr>
              <a:t>Key Features</a:t>
            </a:r>
            <a:endParaRPr lang="en-GB" sz="120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r>
              <a:rPr lang="en-GB" sz="1200">
                <a:latin typeface="Arial"/>
                <a:ea typeface="+mn-lt"/>
                <a:cs typeface="Arial"/>
              </a:rPr>
              <a:t>You will develop and enhance skills such as:</a:t>
            </a:r>
            <a:endParaRPr lang="en-US" sz="1200">
              <a:ea typeface="+mn-lt"/>
              <a:cs typeface="+mn-lt"/>
            </a:endParaRPr>
          </a:p>
          <a:p>
            <a:r>
              <a:rPr lang="en-GB" sz="1200">
                <a:latin typeface="Arial"/>
                <a:ea typeface="+mn-lt"/>
                <a:cs typeface="Arial"/>
              </a:rPr>
              <a:t>Critical analysis</a:t>
            </a:r>
            <a:endParaRPr lang="en-GB" sz="1200">
              <a:ea typeface="+mn-lt"/>
              <a:cs typeface="+mn-lt"/>
            </a:endParaRPr>
          </a:p>
          <a:p>
            <a:r>
              <a:rPr lang="en-GB" sz="1200">
                <a:latin typeface="Arial"/>
                <a:ea typeface="+mn-lt"/>
                <a:cs typeface="Arial"/>
              </a:rPr>
              <a:t>Accurate spelling, punctuation and grammar</a:t>
            </a:r>
          </a:p>
          <a:p>
            <a:r>
              <a:rPr lang="en-GB" sz="1200">
                <a:latin typeface="Arial"/>
                <a:ea typeface="+mn-lt"/>
                <a:cs typeface="Arial"/>
              </a:rPr>
              <a:t>Analytical thinking</a:t>
            </a:r>
            <a:endParaRPr lang="en-US" sz="1200">
              <a:ea typeface="+mn-lt"/>
              <a:cs typeface="+mn-lt"/>
            </a:endParaRPr>
          </a:p>
          <a:p>
            <a:r>
              <a:rPr lang="en-GB" sz="1200">
                <a:latin typeface="Arial"/>
                <a:ea typeface="+mn-lt"/>
                <a:cs typeface="Arial"/>
              </a:rPr>
              <a:t>Perceptive understanding</a:t>
            </a:r>
            <a:endParaRPr lang="en-GB" sz="1200">
              <a:ea typeface="+mn-lt"/>
              <a:cs typeface="+mn-lt"/>
            </a:endParaRPr>
          </a:p>
          <a:p>
            <a:r>
              <a:rPr lang="en-GB" sz="1200">
                <a:latin typeface="Arial"/>
                <a:ea typeface="+mn-lt"/>
                <a:cs typeface="Arial"/>
              </a:rPr>
              <a:t>Independent working</a:t>
            </a:r>
            <a:endParaRPr lang="en-US" sz="1200">
              <a:ea typeface="+mn-lt"/>
              <a:cs typeface="+mn-lt"/>
            </a:endParaRPr>
          </a:p>
          <a:p>
            <a:r>
              <a:rPr lang="en-GB" sz="1200">
                <a:latin typeface="Arial"/>
                <a:ea typeface="+mn-lt"/>
                <a:cs typeface="Arial"/>
              </a:rPr>
              <a:t>Verbal and written communication</a:t>
            </a:r>
            <a:endParaRPr lang="en-GB" sz="1200">
              <a:ea typeface="+mn-lt"/>
              <a:cs typeface="+mn-lt"/>
            </a:endParaRPr>
          </a:p>
          <a:p>
            <a:r>
              <a:rPr lang="en-GB" sz="1200">
                <a:latin typeface="Arial"/>
                <a:ea typeface="+mn-lt"/>
                <a:cs typeface="Arial"/>
              </a:rPr>
              <a:t>Sophisticated expression when articulating knowledge</a:t>
            </a:r>
            <a:endParaRPr lang="en-GB" sz="1200">
              <a:ea typeface="+mn-lt"/>
              <a:cs typeface="+mn-lt"/>
            </a:endParaRPr>
          </a:p>
          <a:p>
            <a:r>
              <a:rPr lang="en-GB" sz="1200">
                <a:latin typeface="Arial"/>
                <a:ea typeface="+mn-lt"/>
                <a:cs typeface="Arial"/>
              </a:rPr>
              <a:t>Negotiation and teamwork</a:t>
            </a:r>
            <a:endParaRPr lang="en-US" sz="1200">
              <a:ea typeface="+mn-lt"/>
              <a:cs typeface="+mn-lt"/>
            </a:endParaRPr>
          </a:p>
          <a:p>
            <a:r>
              <a:rPr lang="en-GB" sz="1200">
                <a:latin typeface="Arial"/>
                <a:ea typeface="+mn-lt"/>
                <a:cs typeface="Arial"/>
              </a:rPr>
              <a:t>Imagination and creativity</a:t>
            </a:r>
            <a:endParaRPr lang="en-GB" sz="1200">
              <a:ea typeface="+mn-lt"/>
              <a:cs typeface="+mn-lt"/>
            </a:endParaRPr>
          </a:p>
          <a:p>
            <a:r>
              <a:rPr lang="en-GB" sz="1200">
                <a:latin typeface="Arial"/>
                <a:cs typeface="Arial"/>
              </a:rPr>
              <a:t>Time management and organisation</a:t>
            </a:r>
            <a:endParaRPr lang="en-GB"/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258FC657-5F86-416F-8B50-0E564592BECC}"/>
              </a:ext>
            </a:extLst>
          </p:cNvPr>
          <p:cNvSpPr txBox="1"/>
          <p:nvPr/>
        </p:nvSpPr>
        <p:spPr>
          <a:xfrm>
            <a:off x="3371253" y="6823178"/>
            <a:ext cx="3108325" cy="273230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>
                <a:effectLst/>
                <a:latin typeface="Arial"/>
                <a:ea typeface="Calibri" panose="020F0502020204030204" pitchFamily="34" charset="0"/>
                <a:cs typeface="Times New Roman"/>
              </a:rPr>
              <a:t>Links to workplace</a:t>
            </a:r>
            <a:endParaRPr lang="en-GB" sz="120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r>
              <a:rPr lang="en-GB" sz="1200">
                <a:latin typeface="Arial"/>
                <a:ea typeface="Calibri" panose="020F0502020204030204" pitchFamily="34" charset="0"/>
                <a:cs typeface="Arial"/>
              </a:rPr>
              <a:t>Possible roles and responsibilities requiring English Language:</a:t>
            </a:r>
            <a:endParaRPr lang="en-GB" sz="1200"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200">
                <a:latin typeface="Arial"/>
                <a:ea typeface="Calibri" panose="020F0502020204030204" pitchFamily="34" charset="0"/>
                <a:cs typeface="Arial"/>
              </a:rPr>
              <a:t>Creating reports/documents</a:t>
            </a:r>
            <a:endParaRPr lang="en-US" sz="1200"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200">
                <a:latin typeface="Arial"/>
                <a:ea typeface="Calibri" panose="020F0502020204030204" pitchFamily="34" charset="0"/>
                <a:cs typeface="Arial"/>
              </a:rPr>
              <a:t>Dealing with the public or customers</a:t>
            </a:r>
            <a:endParaRPr lang="en-GB" sz="1200"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200">
                <a:latin typeface="Arial"/>
                <a:ea typeface="Calibri" panose="020F0502020204030204" pitchFamily="34" charset="0"/>
                <a:cs typeface="Arial"/>
              </a:rPr>
              <a:t>Developing presentations and pitches</a:t>
            </a:r>
            <a:endParaRPr lang="en-GB" sz="1200"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200">
                <a:latin typeface="Arial"/>
                <a:ea typeface="Calibri" panose="020F0502020204030204" pitchFamily="34" charset="0"/>
                <a:cs typeface="Arial"/>
              </a:rPr>
              <a:t>Writing/editing contracts</a:t>
            </a:r>
            <a:endParaRPr lang="en-GB" sz="1200"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200">
                <a:latin typeface="Arial"/>
                <a:ea typeface="Calibri" panose="020F0502020204030204" pitchFamily="34" charset="0"/>
                <a:cs typeface="Arial"/>
              </a:rPr>
              <a:t>Promoting goods to companies/the public</a:t>
            </a:r>
            <a:endParaRPr lang="en-GB" sz="1200"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200">
                <a:latin typeface="Arial"/>
                <a:ea typeface="Calibri" panose="020F0502020204030204" pitchFamily="34" charset="0"/>
                <a:cs typeface="Arial"/>
              </a:rPr>
              <a:t>Delegating to/leading teams</a:t>
            </a:r>
            <a:endParaRPr lang="en-GB"/>
          </a:p>
        </p:txBody>
      </p:sp>
      <p:pic>
        <p:nvPicPr>
          <p:cNvPr id="2101" name="Picture 53" descr="Text Box">
            <a:extLst>
              <a:ext uri="{FF2B5EF4-FFF2-40B4-BE49-F238E27FC236}">
                <a16:creationId xmlns:a16="http://schemas.microsoft.com/office/drawing/2014/main" id="{01076585-3B16-4EDC-A979-DDFA2BAAD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79" y="534679"/>
            <a:ext cx="2359847" cy="255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2" name="Picture 54">
            <a:extLst>
              <a:ext uri="{FF2B5EF4-FFF2-40B4-BE49-F238E27FC236}">
                <a16:creationId xmlns:a16="http://schemas.microsoft.com/office/drawing/2014/main" id="{9ADAC6BE-07C8-4A23-8B75-69694B52A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1930092"/>
            <a:ext cx="1403985" cy="104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4" name="Picture 56">
            <a:extLst>
              <a:ext uri="{FF2B5EF4-FFF2-40B4-BE49-F238E27FC236}">
                <a16:creationId xmlns:a16="http://schemas.microsoft.com/office/drawing/2014/main" id="{BEB6551E-80A4-4F7F-A3F0-893E837BC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070" y="3255335"/>
            <a:ext cx="1443945" cy="102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6" name="Picture 58">
            <a:extLst>
              <a:ext uri="{FF2B5EF4-FFF2-40B4-BE49-F238E27FC236}">
                <a16:creationId xmlns:a16="http://schemas.microsoft.com/office/drawing/2014/main" id="{1691E0D9-B368-4343-99BC-4EF0D1951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4520649"/>
            <a:ext cx="1384339" cy="102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8" name="Picture 60">
            <a:extLst>
              <a:ext uri="{FF2B5EF4-FFF2-40B4-BE49-F238E27FC236}">
                <a16:creationId xmlns:a16="http://schemas.microsoft.com/office/drawing/2014/main" id="{9F4DD336-8BB4-4D03-BB84-213D93C7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297" y="5729985"/>
            <a:ext cx="1391717" cy="99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0" name="Picture 62" descr="Text Box">
            <a:extLst>
              <a:ext uri="{FF2B5EF4-FFF2-40B4-BE49-F238E27FC236}">
                <a16:creationId xmlns:a16="http://schemas.microsoft.com/office/drawing/2014/main" id="{2A16E8EC-16E1-4CFF-AF5A-EADCD490E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340" y="534679"/>
            <a:ext cx="2263221" cy="255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2" name="Picture 64" descr="Text Box">
            <a:extLst>
              <a:ext uri="{FF2B5EF4-FFF2-40B4-BE49-F238E27FC236}">
                <a16:creationId xmlns:a16="http://schemas.microsoft.com/office/drawing/2014/main" id="{04959481-9E01-431E-8134-38B826774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30" y="3291924"/>
            <a:ext cx="43529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3" name="Picture 65">
            <a:extLst>
              <a:ext uri="{FF2B5EF4-FFF2-40B4-BE49-F238E27FC236}">
                <a16:creationId xmlns:a16="http://schemas.microsoft.com/office/drawing/2014/main" id="{AEE30B7D-EB4D-49B8-A272-EC3FD5E45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79" y="4826095"/>
            <a:ext cx="2178628" cy="183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5046E43-57F8-418E-B660-A28D20118902}"/>
              </a:ext>
            </a:extLst>
          </p:cNvPr>
          <p:cNvSpPr/>
          <p:nvPr/>
        </p:nvSpPr>
        <p:spPr>
          <a:xfrm>
            <a:off x="2621320" y="4789973"/>
            <a:ext cx="25372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 jobs might this lead to?</a:t>
            </a:r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base"/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base"/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 core subject, most career pathways require a good grade within English Language. Communicating well, writing accurately and arguing your viewpoints on a matter of importance are excellent skills to have in any field of work. </a:t>
            </a:r>
            <a:endParaRPr lang="en-GB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3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B34914879AA43A80A7FAD5D336354" ma:contentTypeVersion="9" ma:contentTypeDescription="Create a new document." ma:contentTypeScope="" ma:versionID="b06fc3ff9d87009e34c91f5e760de746">
  <xsd:schema xmlns:xsd="http://www.w3.org/2001/XMLSchema" xmlns:xs="http://www.w3.org/2001/XMLSchema" xmlns:p="http://schemas.microsoft.com/office/2006/metadata/properties" xmlns:ns2="3ed48692-dfab-40da-bce2-ffc2283ddabb" targetNamespace="http://schemas.microsoft.com/office/2006/metadata/properties" ma:root="true" ma:fieldsID="926f945bdc93164be99f61e03499c491" ns2:_="">
    <xsd:import namespace="3ed48692-dfab-40da-bce2-ffc2283dd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8692-dfab-40da-bce2-ffc2283dd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76A149-99B3-4976-9F8A-0CC30BDA23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6BB1143-4676-4769-A381-101984306F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D1C5A0-3E05-4041-9E85-72FCC5ADA915}">
  <ds:schemaRefs>
    <ds:schemaRef ds:uri="3ed48692-dfab-40da-bce2-ffc2283ddab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A4 Paper (210x297 mm)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Naylor</dc:creator>
  <cp:revision>1</cp:revision>
  <dcterms:created xsi:type="dcterms:W3CDTF">2020-06-18T14:18:28Z</dcterms:created>
  <dcterms:modified xsi:type="dcterms:W3CDTF">2020-06-26T15:12:46Z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0x01010029BB34914879AA43A80A7FAD5D336354</vt:lpwstr>
  </property>
</Properties>
</file>