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BFEEA-43A9-4E8F-8A56-44E998EA5BFD}" v="16" dt="2020-07-08T14:51:38.053"/>
    <p1510:client id="{4A9F1CB5-5BC4-440C-80EA-E58BF22F1D89}" v="215" dt="2020-07-01T15:55:36.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Allen" userId="S::victoriaallenexaminer_hotmail.com#ext#@doncasterutc450.onmicrosoft.com::6eb36ffa-3d37-48a7-b0c0-4dac732521fc" providerId="AD" clId="Web-{4A9F1CB5-5BC4-440C-80EA-E58BF22F1D89}"/>
    <pc:docChg chg="modSld">
      <pc:chgData name="Victoria Allen" userId="S::victoriaallenexaminer_hotmail.com#ext#@doncasterutc450.onmicrosoft.com::6eb36ffa-3d37-48a7-b0c0-4dac732521fc" providerId="AD" clId="Web-{4A9F1CB5-5BC4-440C-80EA-E58BF22F1D89}" dt="2020-07-01T15:55:36.169" v="213" actId="20577"/>
      <pc:docMkLst>
        <pc:docMk/>
      </pc:docMkLst>
      <pc:sldChg chg="addSp modSp">
        <pc:chgData name="Victoria Allen" userId="S::victoriaallenexaminer_hotmail.com#ext#@doncasterutc450.onmicrosoft.com::6eb36ffa-3d37-48a7-b0c0-4dac732521fc" providerId="AD" clId="Web-{4A9F1CB5-5BC4-440C-80EA-E58BF22F1D89}" dt="2020-07-01T15:53:38.263" v="134" actId="20577"/>
        <pc:sldMkLst>
          <pc:docMk/>
          <pc:sldMk cId="1265239635" sldId="256"/>
        </pc:sldMkLst>
        <pc:spChg chg="add mod">
          <ac:chgData name="Victoria Allen" userId="S::victoriaallenexaminer_hotmail.com#ext#@doncasterutc450.onmicrosoft.com::6eb36ffa-3d37-48a7-b0c0-4dac732521fc" providerId="AD" clId="Web-{4A9F1CB5-5BC4-440C-80EA-E58BF22F1D89}" dt="2020-07-01T15:53:38.263" v="134" actId="20577"/>
          <ac:spMkLst>
            <pc:docMk/>
            <pc:sldMk cId="1265239635" sldId="256"/>
            <ac:spMk id="2" creationId="{F0324C16-708D-4C6B-8797-61ED4B04F89B}"/>
          </ac:spMkLst>
        </pc:spChg>
      </pc:sldChg>
      <pc:sldChg chg="modSp">
        <pc:chgData name="Victoria Allen" userId="S::victoriaallenexaminer_hotmail.com#ext#@doncasterutc450.onmicrosoft.com::6eb36ffa-3d37-48a7-b0c0-4dac732521fc" providerId="AD" clId="Web-{4A9F1CB5-5BC4-440C-80EA-E58BF22F1D89}" dt="2020-07-01T15:55:36.169" v="213" actId="20577"/>
        <pc:sldMkLst>
          <pc:docMk/>
          <pc:sldMk cId="4115530790" sldId="257"/>
        </pc:sldMkLst>
        <pc:spChg chg="mod">
          <ac:chgData name="Victoria Allen" userId="S::victoriaallenexaminer_hotmail.com#ext#@doncasterutc450.onmicrosoft.com::6eb36ffa-3d37-48a7-b0c0-4dac732521fc" providerId="AD" clId="Web-{4A9F1CB5-5BC4-440C-80EA-E58BF22F1D89}" dt="2020-07-01T15:55:15.826" v="202" actId="20577"/>
          <ac:spMkLst>
            <pc:docMk/>
            <pc:sldMk cId="4115530790" sldId="257"/>
            <ac:spMk id="2" creationId="{BE57DF29-4BD2-4453-B5B5-D1BA9A6D7E48}"/>
          </ac:spMkLst>
        </pc:spChg>
        <pc:spChg chg="mod">
          <ac:chgData name="Victoria Allen" userId="S::victoriaallenexaminer_hotmail.com#ext#@doncasterutc450.onmicrosoft.com::6eb36ffa-3d37-48a7-b0c0-4dac732521fc" providerId="AD" clId="Web-{4A9F1CB5-5BC4-440C-80EA-E58BF22F1D89}" dt="2020-07-01T15:55:36.169" v="213" actId="20577"/>
          <ac:spMkLst>
            <pc:docMk/>
            <pc:sldMk cId="4115530790" sldId="257"/>
            <ac:spMk id="3" creationId="{258FC657-5F86-416F-8B50-0E564592BECC}"/>
          </ac:spMkLst>
        </pc:spChg>
      </pc:sldChg>
    </pc:docChg>
  </pc:docChgLst>
  <pc:docChgLst>
    <pc:chgData name="lizzieskelding" userId="S::lizzieskelding_hotmail.com#ext#@doncasterutc450.onmicrosoft.com::56699fc0-b45d-4d5c-9a0a-a6ea4a203bc6" providerId="AD" clId="Web-{1EEBFEEA-43A9-4E8F-8A56-44E998EA5BFD}"/>
    <pc:docChg chg="modSld">
      <pc:chgData name="lizzieskelding" userId="S::lizzieskelding_hotmail.com#ext#@doncasterutc450.onmicrosoft.com::56699fc0-b45d-4d5c-9a0a-a6ea4a203bc6" providerId="AD" clId="Web-{1EEBFEEA-43A9-4E8F-8A56-44E998EA5BFD}" dt="2020-07-08T14:51:37.522" v="14" actId="20577"/>
      <pc:docMkLst>
        <pc:docMk/>
      </pc:docMkLst>
      <pc:sldChg chg="modSp">
        <pc:chgData name="lizzieskelding" userId="S::lizzieskelding_hotmail.com#ext#@doncasterutc450.onmicrosoft.com::56699fc0-b45d-4d5c-9a0a-a6ea4a203bc6" providerId="AD" clId="Web-{1EEBFEEA-43A9-4E8F-8A56-44E998EA5BFD}" dt="2020-07-08T14:51:37.522" v="14" actId="20577"/>
        <pc:sldMkLst>
          <pc:docMk/>
          <pc:sldMk cId="1265239635" sldId="256"/>
        </pc:sldMkLst>
        <pc:spChg chg="mod">
          <ac:chgData name="lizzieskelding" userId="S::lizzieskelding_hotmail.com#ext#@doncasterutc450.onmicrosoft.com::56699fc0-b45d-4d5c-9a0a-a6ea4a203bc6" providerId="AD" clId="Web-{1EEBFEEA-43A9-4E8F-8A56-44E998EA5BFD}" dt="2020-07-08T14:51:37.522" v="14" actId="20577"/>
          <ac:spMkLst>
            <pc:docMk/>
            <pc:sldMk cId="1265239635" sldId="256"/>
            <ac:spMk id="7" creationId="{1E6FD191-42EB-4770-83C8-F70AF5C69E4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4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153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2338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2414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36329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9460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C1C6F-17A5-4395-B492-A0AC2FD891FB}" type="datetimeFigureOut">
              <a:rPr lang="en-GB" smtClean="0"/>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376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C1C6F-17A5-4395-B492-A0AC2FD891FB}"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79212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C6F-17A5-4395-B492-A0AC2FD891FB}"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6392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45134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54188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6C1C6F-17A5-4395-B492-A0AC2FD891FB}" type="datetimeFigureOut">
              <a:rPr lang="en-GB" smtClean="0"/>
              <a:t>08/07/2020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BE7721-8E2E-4CC1-9B64-76C8E925203E}" type="slidenum">
              <a:rPr lang="en-GB" smtClean="0"/>
              <a:t>‹#›</a:t>
            </a:fld>
            <a:endParaRPr lang="en-GB"/>
          </a:p>
        </p:txBody>
      </p:sp>
    </p:spTree>
    <p:extLst>
      <p:ext uri="{BB962C8B-B14F-4D97-AF65-F5344CB8AC3E}">
        <p14:creationId xmlns:p14="http://schemas.microsoft.com/office/powerpoint/2010/main" val="97756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849AD7-DF4F-43D9-8DD4-2C06E2DD8715}"/>
              </a:ext>
            </a:extLst>
          </p:cNvPr>
          <p:cNvPicPr/>
          <p:nvPr/>
        </p:nvPicPr>
        <p:blipFill>
          <a:blip r:embed="rId2">
            <a:extLst>
              <a:ext uri="{28A0092B-C50C-407E-A947-70E740481C1C}">
                <a14:useLocalDpi xmlns:a14="http://schemas.microsoft.com/office/drawing/2010/main" val="0"/>
              </a:ext>
            </a:extLst>
          </a:blip>
          <a:stretch>
            <a:fillRect/>
          </a:stretch>
        </p:blipFill>
        <p:spPr>
          <a:xfrm>
            <a:off x="1694815" y="162560"/>
            <a:ext cx="1724025" cy="757555"/>
          </a:xfrm>
          <a:prstGeom prst="rect">
            <a:avLst/>
          </a:prstGeom>
        </p:spPr>
      </p:pic>
      <p:pic>
        <p:nvPicPr>
          <p:cNvPr id="6" name="Picture 5">
            <a:extLst>
              <a:ext uri="{FF2B5EF4-FFF2-40B4-BE49-F238E27FC236}">
                <a16:creationId xmlns:a16="http://schemas.microsoft.com/office/drawing/2014/main" id="{61EB2F7D-B2CC-4ACA-B842-788653446B21}"/>
              </a:ext>
            </a:extLst>
          </p:cNvPr>
          <p:cNvPicPr/>
          <p:nvPr/>
        </p:nvPicPr>
        <p:blipFill>
          <a:blip r:embed="rId3">
            <a:extLst>
              <a:ext uri="{28A0092B-C50C-407E-A947-70E740481C1C}">
                <a14:useLocalDpi xmlns:a14="http://schemas.microsoft.com/office/drawing/2010/main" val="0"/>
              </a:ext>
            </a:extLst>
          </a:blip>
          <a:stretch>
            <a:fillRect/>
          </a:stretch>
        </p:blipFill>
        <p:spPr>
          <a:xfrm>
            <a:off x="311150" y="967740"/>
            <a:ext cx="3219450" cy="495300"/>
          </a:xfrm>
          <a:prstGeom prst="rect">
            <a:avLst/>
          </a:prstGeom>
        </p:spPr>
      </p:pic>
      <p:sp>
        <p:nvSpPr>
          <p:cNvPr id="7" name="Text Box 8">
            <a:extLst>
              <a:ext uri="{FF2B5EF4-FFF2-40B4-BE49-F238E27FC236}">
                <a16:creationId xmlns:a16="http://schemas.microsoft.com/office/drawing/2014/main" id="{1E6FD191-42EB-4770-83C8-F70AF5C69E4B}"/>
              </a:ext>
            </a:extLst>
          </p:cNvPr>
          <p:cNvSpPr txBox="1"/>
          <p:nvPr/>
        </p:nvSpPr>
        <p:spPr>
          <a:xfrm>
            <a:off x="294481" y="1706881"/>
            <a:ext cx="6248717" cy="76022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t>By studying GCSE Computer Science as part of your programme of study, you will learn to understand and apply the fundamental principles and concepts of Computer Science: abstraction, decomposition, logic, algorithms, and data representation. You will also analyse problems in computational terms through practical experience of solving such problems including designing, writing and debugging programs. You will also learn how programming links to professional work practice, and you will be required to thinking creatively, innovatively, analytically, logically and critically when responding to the programming coursework brief. </a:t>
            </a:r>
          </a:p>
          <a:p>
            <a:pPr>
              <a:spcAft>
                <a:spcPts val="0"/>
              </a:spcAft>
            </a:pPr>
            <a:endParaRPr lang="en-GB" sz="1200" dirty="0"/>
          </a:p>
          <a:p>
            <a:pPr>
              <a:spcAft>
                <a:spcPts val="0"/>
              </a:spcAft>
            </a:pPr>
            <a:r>
              <a:rPr lang="en-GB" sz="1200" dirty="0"/>
              <a:t>There are two units that you will study for this GCSE: </a:t>
            </a:r>
          </a:p>
          <a:p>
            <a:pPr>
              <a:spcAft>
                <a:spcPts val="0"/>
              </a:spcAft>
            </a:pPr>
            <a:r>
              <a:rPr lang="en-GB" sz="1200" dirty="0"/>
              <a:t>•Computer systems (Unit1)</a:t>
            </a:r>
          </a:p>
          <a:p>
            <a:pPr>
              <a:spcAft>
                <a:spcPts val="0"/>
              </a:spcAft>
            </a:pPr>
            <a:r>
              <a:rPr lang="en-GB" sz="1200" dirty="0"/>
              <a:t>This component will introduce you to the internal workings of the Central Processing Unit (CPU), the exchange of data and will also look at software development, data types and legal and ethical issues. </a:t>
            </a:r>
          </a:p>
          <a:p>
            <a:pPr>
              <a:spcAft>
                <a:spcPts val="0"/>
              </a:spcAft>
            </a:pPr>
            <a:endParaRPr lang="en-GB" sz="1200" dirty="0"/>
          </a:p>
          <a:p>
            <a:pPr>
              <a:spcAft>
                <a:spcPts val="0"/>
              </a:spcAft>
            </a:pPr>
            <a:r>
              <a:rPr lang="en-GB" sz="1200" dirty="0"/>
              <a:t>•Computational thinking, algorithms and programming (Unit2)</a:t>
            </a:r>
          </a:p>
          <a:p>
            <a:pPr>
              <a:spcAft>
                <a:spcPts val="0"/>
              </a:spcAft>
            </a:pPr>
            <a:r>
              <a:rPr lang="en-GB" sz="1200" dirty="0"/>
              <a:t>This component will build on the knowledge and understanding gained in the previous component, developing your understanding of computational thinking. You will also be using algorithms to explain and solve problems. You will also be completing practical programming tasks in a suitable programming language. </a:t>
            </a:r>
          </a:p>
          <a:p>
            <a:pPr>
              <a:spcAft>
                <a:spcPts val="0"/>
              </a:spcAft>
            </a:pPr>
            <a:endParaRPr lang="en-GB" sz="1200" dirty="0"/>
          </a:p>
          <a:p>
            <a:pPr>
              <a:spcAft>
                <a:spcPts val="0"/>
              </a:spcAft>
            </a:pPr>
            <a:r>
              <a:rPr lang="en-GB" sz="1200" dirty="0"/>
              <a:t>You will be working with local and national computing, digital design and IT companies as part of the units you study and completing employer led projects throughout the course.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18FF082-890B-48DB-9F10-3EEF940A30C2}"/>
              </a:ext>
            </a:extLst>
          </p:cNvPr>
          <p:cNvSpPr/>
          <p:nvPr/>
        </p:nvSpPr>
        <p:spPr>
          <a:xfrm>
            <a:off x="293211" y="7708901"/>
            <a:ext cx="6241835" cy="187452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ADB8F714-86A5-41E6-B5C3-D1884B59C474}"/>
              </a:ext>
            </a:extLst>
          </p:cNvPr>
          <p:cNvSpPr/>
          <p:nvPr/>
        </p:nvSpPr>
        <p:spPr>
          <a:xfrm>
            <a:off x="311150" y="1026915"/>
            <a:ext cx="2938625" cy="400110"/>
          </a:xfrm>
          <a:prstGeom prst="rect">
            <a:avLst/>
          </a:prstGeom>
        </p:spPr>
        <p:txBody>
          <a:bodyPr wrap="none">
            <a:spAutoFit/>
          </a:bodyPr>
          <a:lstStyle/>
          <a:p>
            <a:pPr>
              <a:spcAft>
                <a:spcPts val="0"/>
              </a:spcAft>
            </a:pPr>
            <a:r>
              <a:rPr lang="en-GB" sz="20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COMPUTER SCIENCE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061263A-68C3-49F4-B908-F526B820AA4A}"/>
              </a:ext>
            </a:extLst>
          </p:cNvPr>
          <p:cNvSpPr/>
          <p:nvPr/>
        </p:nvSpPr>
        <p:spPr>
          <a:xfrm>
            <a:off x="1732915" y="193061"/>
            <a:ext cx="1724025" cy="707886"/>
          </a:xfrm>
          <a:prstGeom prst="rect">
            <a:avLst/>
          </a:prstGeom>
        </p:spPr>
        <p:txBody>
          <a:bodyPr wrap="square">
            <a:spAutoFit/>
          </a:bodyPr>
          <a:lstStyle/>
          <a:p>
            <a:pPr>
              <a:spcAft>
                <a:spcPts val="0"/>
              </a:spcAft>
            </a:pP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GCSE (9-1)</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i="1" dirty="0">
                <a:solidFill>
                  <a:srgbClr val="FFFFFF"/>
                </a:solidFill>
                <a:latin typeface="Arial" panose="020B0604020202020204" pitchFamily="34" charset="0"/>
                <a:ea typeface="Calibri" panose="020F0502020204030204" pitchFamily="34" charset="0"/>
                <a:cs typeface="Times New Roman" panose="02020603050405020304" pitchFamily="18" charset="0"/>
              </a:rPr>
              <a:t>Specification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ncaster UTC - Education - Doncaster - 244 photos | Facebook">
            <a:extLst>
              <a:ext uri="{FF2B5EF4-FFF2-40B4-BE49-F238E27FC236}">
                <a16:creationId xmlns:a16="http://schemas.microsoft.com/office/drawing/2014/main" id="{D3DCF911-8C90-4C02-BB7C-60D308E3F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74DDE1-42D6-40AC-AD79-D88FFA164543}"/>
              </a:ext>
            </a:extLst>
          </p:cNvPr>
          <p:cNvSpPr txBox="1"/>
          <p:nvPr/>
        </p:nvSpPr>
        <p:spPr>
          <a:xfrm>
            <a:off x="327502" y="7789595"/>
            <a:ext cx="1727200" cy="646331"/>
          </a:xfrm>
          <a:prstGeom prst="rect">
            <a:avLst/>
          </a:prstGeom>
          <a:noFill/>
        </p:spPr>
        <p:txBody>
          <a:bodyPr wrap="square" rtlCol="0">
            <a:spAutoFit/>
          </a:bodyPr>
          <a:lstStyle/>
          <a:p>
            <a:r>
              <a:rPr lang="en-GB" b="1" dirty="0"/>
              <a:t>What’s included </a:t>
            </a:r>
            <a:endParaRPr lang="en-GB" dirty="0"/>
          </a:p>
          <a:p>
            <a:endParaRPr lang="en-GB" dirty="0"/>
          </a:p>
        </p:txBody>
      </p:sp>
      <p:pic>
        <p:nvPicPr>
          <p:cNvPr id="1030" name="Picture 6" descr="OCR | Cambridge Assessment">
            <a:extLst>
              <a:ext uri="{FF2B5EF4-FFF2-40B4-BE49-F238E27FC236}">
                <a16:creationId xmlns:a16="http://schemas.microsoft.com/office/drawing/2014/main" id="{053DE3E1-DB8C-4442-9000-CCFD2DFAD0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12" t="9808" r="13104" b="14954"/>
          <a:stretch/>
        </p:blipFill>
        <p:spPr bwMode="auto">
          <a:xfrm>
            <a:off x="327502" y="270017"/>
            <a:ext cx="1357788" cy="5992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86A1B9A-91F4-4BF0-9E1B-8CD4BCC7BBEE}"/>
              </a:ext>
            </a:extLst>
          </p:cNvPr>
          <p:cNvPicPr>
            <a:picLocks noChangeAspect="1"/>
          </p:cNvPicPr>
          <p:nvPr/>
        </p:nvPicPr>
        <p:blipFill>
          <a:blip r:embed="rId6"/>
          <a:stretch>
            <a:fillRect/>
          </a:stretch>
        </p:blipFill>
        <p:spPr>
          <a:xfrm>
            <a:off x="2437816" y="6153150"/>
            <a:ext cx="1887764" cy="1415823"/>
          </a:xfrm>
          <a:prstGeom prst="rect">
            <a:avLst/>
          </a:prstGeom>
        </p:spPr>
      </p:pic>
      <p:pic>
        <p:nvPicPr>
          <p:cNvPr id="1036" name="Picture 12" descr="Top 7 Reasons Why Python Should Be Your Next Programming Language">
            <a:extLst>
              <a:ext uri="{FF2B5EF4-FFF2-40B4-BE49-F238E27FC236}">
                <a16:creationId xmlns:a16="http://schemas.microsoft.com/office/drawing/2014/main" id="{BDC6E6BB-AD74-43E5-B0D9-D1F25CF15D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728" y="6153149"/>
            <a:ext cx="1991651" cy="14158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30 Must-Have Online Sources To Master Python Programming Easily">
            <a:extLst>
              <a:ext uri="{FF2B5EF4-FFF2-40B4-BE49-F238E27FC236}">
                <a16:creationId xmlns:a16="http://schemas.microsoft.com/office/drawing/2014/main" id="{F68C2FD1-C8B6-4D55-B4BF-235DC24459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494" r="11556"/>
          <a:stretch/>
        </p:blipFill>
        <p:spPr bwMode="auto">
          <a:xfrm>
            <a:off x="311094" y="6153149"/>
            <a:ext cx="1886484" cy="1415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324C16-708D-4C6B-8797-61ED4B04F89B}"/>
              </a:ext>
            </a:extLst>
          </p:cNvPr>
          <p:cNvSpPr txBox="1"/>
          <p:nvPr/>
        </p:nvSpPr>
        <p:spPr>
          <a:xfrm>
            <a:off x="330422" y="8449137"/>
            <a:ext cx="58477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Understanding the CPU, programming and project management, understanding algorithms, binary, </a:t>
            </a:r>
            <a:r>
              <a:rPr lang="en-GB" dirty="0" err="1">
                <a:cs typeface="Calibri"/>
              </a:rPr>
              <a:t>hexdecimal</a:t>
            </a:r>
            <a:r>
              <a:rPr lang="en-GB" dirty="0">
                <a:cs typeface="Calibri"/>
              </a:rPr>
              <a:t>, denary data types, digital design.</a:t>
            </a:r>
          </a:p>
        </p:txBody>
      </p:sp>
    </p:spTree>
    <p:extLst>
      <p:ext uri="{BB962C8B-B14F-4D97-AF65-F5344CB8AC3E}">
        <p14:creationId xmlns:p14="http://schemas.microsoft.com/office/powerpoint/2010/main" val="12652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ncaster UTC - Education - Doncaster - 244 photos | Facebook">
            <a:extLst>
              <a:ext uri="{FF2B5EF4-FFF2-40B4-BE49-F238E27FC236}">
                <a16:creationId xmlns:a16="http://schemas.microsoft.com/office/drawing/2014/main" id="{ACDBACB8-8C13-499E-BDC4-AC4D2B47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BE57DF29-4BD2-4453-B5B5-D1BA9A6D7E48}"/>
              </a:ext>
            </a:extLst>
          </p:cNvPr>
          <p:cNvSpPr txBox="1"/>
          <p:nvPr/>
        </p:nvSpPr>
        <p:spPr>
          <a:xfrm>
            <a:off x="246379" y="6153148"/>
            <a:ext cx="2982595" cy="341503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Key Features</a:t>
            </a:r>
            <a:endParaRPr lang="en-GB" sz="1200">
              <a:effectLst/>
              <a:latin typeface="Calibri"/>
              <a:ea typeface="Calibri" panose="020F0502020204030204" pitchFamily="34" charset="0"/>
              <a:cs typeface="Times New Roman" panose="02020603050405020304" pitchFamily="18" charset="0"/>
            </a:endParaRPr>
          </a:p>
          <a:p>
            <a:pPr>
              <a:spcAft>
                <a:spcPts val="0"/>
              </a:spcAft>
            </a:pPr>
            <a:endParaRPr lang="en-GB" sz="1200" dirty="0">
              <a:effectLst/>
              <a:latin typeface="Arial"/>
              <a:ea typeface="Calibri" panose="020F0502020204030204" pitchFamily="34" charset="0"/>
              <a:cs typeface="Times New Roman"/>
            </a:endParaRPr>
          </a:p>
          <a:p>
            <a:pPr marL="285750" indent="-285750">
              <a:buFont typeface="Arial"/>
              <a:buChar char="•"/>
            </a:pPr>
            <a:r>
              <a:rPr lang="en-GB" sz="1600" dirty="0">
                <a:ea typeface="+mn-lt"/>
                <a:cs typeface="+mn-lt"/>
              </a:rPr>
              <a:t>Use of Raspberry Pi</a:t>
            </a:r>
            <a:r>
              <a:rPr lang="en-US" sz="1600" dirty="0">
                <a:ea typeface="+mn-lt"/>
                <a:cs typeface="+mn-lt"/>
              </a:rPr>
              <a:t> </a:t>
            </a:r>
            <a:endParaRPr lang="en-GB" sz="1600" dirty="0">
              <a:cs typeface="Calibri"/>
            </a:endParaRPr>
          </a:p>
          <a:p>
            <a:pPr marL="285750" indent="-285750">
              <a:buFont typeface="Arial"/>
              <a:buChar char="•"/>
            </a:pPr>
            <a:r>
              <a:rPr lang="en-GB" sz="1600" dirty="0">
                <a:ea typeface="+mn-lt"/>
                <a:cs typeface="+mn-lt"/>
              </a:rPr>
              <a:t>Project planning</a:t>
            </a:r>
            <a:r>
              <a:rPr lang="en-US" sz="1600" dirty="0">
                <a:ea typeface="+mn-lt"/>
                <a:cs typeface="+mn-lt"/>
              </a:rPr>
              <a:t> </a:t>
            </a:r>
            <a:r>
              <a:rPr lang="en-GB" sz="1600" dirty="0">
                <a:ea typeface="+mn-lt"/>
                <a:cs typeface="+mn-lt"/>
              </a:rPr>
              <a:t> </a:t>
            </a:r>
            <a:endParaRPr lang="en-GB" sz="1600" dirty="0">
              <a:cs typeface="Calibri"/>
            </a:endParaRPr>
          </a:p>
          <a:p>
            <a:pPr marL="285750" indent="-285750">
              <a:buFont typeface="Arial"/>
              <a:buChar char="•"/>
            </a:pPr>
            <a:r>
              <a:rPr lang="en-GB" sz="1600" dirty="0">
                <a:ea typeface="+mn-lt"/>
                <a:cs typeface="+mn-lt"/>
              </a:rPr>
              <a:t>Web design</a:t>
            </a:r>
            <a:r>
              <a:rPr lang="en-US" sz="1600" dirty="0">
                <a:ea typeface="+mn-lt"/>
                <a:cs typeface="+mn-lt"/>
              </a:rPr>
              <a:t> </a:t>
            </a:r>
            <a:endParaRPr lang="en-GB" sz="1600" dirty="0">
              <a:cs typeface="Calibri"/>
            </a:endParaRPr>
          </a:p>
          <a:p>
            <a:pPr marL="285750" indent="-285750">
              <a:buFont typeface="Arial"/>
              <a:buChar char="•"/>
            </a:pPr>
            <a:r>
              <a:rPr lang="en-GB" sz="1600" dirty="0">
                <a:ea typeface="+mn-lt"/>
                <a:cs typeface="+mn-lt"/>
              </a:rPr>
              <a:t>App development</a:t>
            </a:r>
            <a:r>
              <a:rPr lang="en-US" sz="1600" dirty="0">
                <a:ea typeface="+mn-lt"/>
                <a:cs typeface="+mn-lt"/>
              </a:rPr>
              <a:t> </a:t>
            </a:r>
            <a:endParaRPr lang="en-GB" sz="1600" dirty="0">
              <a:cs typeface="Calibri"/>
            </a:endParaRPr>
          </a:p>
          <a:p>
            <a:pPr marL="285750" indent="-285750">
              <a:buFont typeface="Arial"/>
              <a:buChar char="•"/>
            </a:pPr>
            <a:r>
              <a:rPr lang="en-GB" sz="1600" dirty="0">
                <a:ea typeface="+mn-lt"/>
                <a:cs typeface="+mn-lt"/>
              </a:rPr>
              <a:t>Programming</a:t>
            </a:r>
            <a:r>
              <a:rPr lang="en-US" sz="1600" dirty="0">
                <a:ea typeface="+mn-lt"/>
                <a:cs typeface="+mn-lt"/>
              </a:rPr>
              <a:t> </a:t>
            </a:r>
            <a:endParaRPr lang="en-GB" sz="1600" dirty="0">
              <a:cs typeface="Calibri"/>
            </a:endParaRPr>
          </a:p>
          <a:p>
            <a:pPr marL="285750" indent="-285750">
              <a:buFont typeface="Arial"/>
              <a:buChar char="•"/>
            </a:pPr>
            <a:r>
              <a:rPr lang="en-GB" sz="1600" dirty="0">
                <a:ea typeface="+mn-lt"/>
                <a:cs typeface="+mn-lt"/>
              </a:rPr>
              <a:t>Database design</a:t>
            </a:r>
            <a:endParaRPr lang="en-GB" sz="1600" dirty="0">
              <a:cs typeface="Calibri"/>
            </a:endParaRPr>
          </a:p>
          <a:p>
            <a:pPr marL="285750" indent="-285750">
              <a:buFont typeface="Arial"/>
              <a:buChar char="•"/>
            </a:pPr>
            <a:r>
              <a:rPr lang="en-GB" sz="1600" dirty="0">
                <a:latin typeface="Calibri" panose="020F0502020204030204"/>
                <a:ea typeface="Calibri" panose="020F0502020204030204" pitchFamily="34" charset="0"/>
                <a:cs typeface="Calibri"/>
              </a:rPr>
              <a:t>Understanding data types</a:t>
            </a:r>
          </a:p>
          <a:p>
            <a:pPr marL="285750" indent="-285750">
              <a:buFont typeface="Arial"/>
              <a:buChar char="•"/>
            </a:pPr>
            <a:r>
              <a:rPr lang="en-GB" sz="1600" dirty="0">
                <a:latin typeface="Calibri" panose="020F0502020204030204"/>
                <a:ea typeface="Calibri" panose="020F0502020204030204" pitchFamily="34" charset="0"/>
                <a:cs typeface="Calibri"/>
              </a:rPr>
              <a:t>Understanding how to use computers in industry</a:t>
            </a:r>
          </a:p>
          <a:p>
            <a:pPr>
              <a:spcAft>
                <a:spcPts val="0"/>
              </a:spcAft>
            </a:pPr>
            <a:r>
              <a:rPr lang="en-GB" sz="1200" dirty="0">
                <a:effectLst/>
                <a:latin typeface="Arial"/>
                <a:ea typeface="Calibri" panose="020F0502020204030204" pitchFamily="34" charset="0"/>
                <a:cs typeface="Times New Roman"/>
              </a:rPr>
              <a:t>,</a:t>
            </a:r>
            <a:endParaRPr lang="en-GB" sz="1200">
              <a:effectLst/>
              <a:latin typeface="Calibri"/>
              <a:ea typeface="Calibri" panose="020F0502020204030204" pitchFamily="34" charset="0"/>
              <a:cs typeface="Times New Roman" panose="02020603050405020304" pitchFamily="18" charset="0"/>
            </a:endParaRPr>
          </a:p>
        </p:txBody>
      </p:sp>
      <p:sp>
        <p:nvSpPr>
          <p:cNvPr id="3" name="Text Box 13">
            <a:extLst>
              <a:ext uri="{FF2B5EF4-FFF2-40B4-BE49-F238E27FC236}">
                <a16:creationId xmlns:a16="http://schemas.microsoft.com/office/drawing/2014/main" id="{258FC657-5F86-416F-8B50-0E564592BECC}"/>
              </a:ext>
            </a:extLst>
          </p:cNvPr>
          <p:cNvSpPr txBox="1"/>
          <p:nvPr/>
        </p:nvSpPr>
        <p:spPr>
          <a:xfrm>
            <a:off x="3394075" y="6153148"/>
            <a:ext cx="3108325" cy="340233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spcAft>
                <a:spcPts val="0"/>
              </a:spcAft>
              <a:buFont typeface="Arial"/>
              <a:buChar char="•"/>
            </a:pPr>
            <a:r>
              <a:rPr lang="en-GB" sz="1200" b="1" dirty="0">
                <a:effectLst/>
                <a:latin typeface="Arial"/>
                <a:ea typeface="Calibri" panose="020F0502020204030204" pitchFamily="34" charset="0"/>
                <a:cs typeface="Times New Roman"/>
              </a:rPr>
              <a:t>Links to workplace</a:t>
            </a:r>
            <a:endParaRPr lang="en-GB" sz="1200" b="1">
              <a:effectLst/>
              <a:latin typeface="Calibri"/>
              <a:ea typeface="Calibri" panose="020F0502020204030204" pitchFamily="34" charset="0"/>
              <a:cs typeface="Times New Roman"/>
            </a:endParaRPr>
          </a:p>
          <a:p>
            <a:pPr marL="171450" indent="-171450">
              <a:buFont typeface="Arial"/>
              <a:buChar char="•"/>
            </a:pPr>
            <a:endParaRPr lang="en-GB" sz="1600" dirty="0">
              <a:latin typeface="Calibri" panose="020F0502020204030204" pitchFamily="34" charset="0"/>
              <a:ea typeface="+mn-lt"/>
              <a:cs typeface="Times New Roman" panose="02020603050405020304" pitchFamily="18" charset="0"/>
            </a:endParaRPr>
          </a:p>
          <a:p>
            <a:pPr marL="171450" indent="-171450">
              <a:buFont typeface="Arial"/>
              <a:buChar char="•"/>
            </a:pPr>
            <a:r>
              <a:rPr lang="en-GB" sz="1600" dirty="0">
                <a:ea typeface="+mn-lt"/>
                <a:cs typeface="+mn-lt"/>
              </a:rPr>
              <a:t>Designer </a:t>
            </a:r>
            <a:endParaRPr lang="en-GB" sz="2400">
              <a:ea typeface="+mn-lt"/>
              <a:cs typeface="+mn-lt"/>
            </a:endParaRPr>
          </a:p>
          <a:p>
            <a:pPr marL="171450" indent="-171450">
              <a:buFont typeface="Arial"/>
              <a:buChar char="•"/>
            </a:pPr>
            <a:r>
              <a:rPr lang="en-GB" sz="1600" dirty="0">
                <a:ea typeface="+mn-lt"/>
                <a:cs typeface="+mn-lt"/>
              </a:rPr>
              <a:t>Programmer</a:t>
            </a:r>
            <a:r>
              <a:rPr lang="en-US" sz="1600" dirty="0">
                <a:ea typeface="+mn-lt"/>
                <a:cs typeface="+mn-lt"/>
              </a:rPr>
              <a:t> </a:t>
            </a:r>
            <a:endParaRPr lang="en-GB" sz="2400">
              <a:ea typeface="+mn-lt"/>
              <a:cs typeface="+mn-lt"/>
            </a:endParaRPr>
          </a:p>
          <a:p>
            <a:pPr marL="171450" indent="-171450">
              <a:buFont typeface="Arial"/>
              <a:buChar char="•"/>
            </a:pPr>
            <a:r>
              <a:rPr lang="en-GB" sz="1600">
                <a:ea typeface="+mn-lt"/>
                <a:cs typeface="+mn-lt"/>
              </a:rPr>
              <a:t>Web designer </a:t>
            </a:r>
            <a:endParaRPr lang="en-GB" sz="2400">
              <a:ea typeface="+mn-lt"/>
              <a:cs typeface="+mn-lt"/>
            </a:endParaRPr>
          </a:p>
          <a:p>
            <a:pPr marL="171450" indent="-171450">
              <a:buFont typeface="Arial"/>
              <a:buChar char="•"/>
            </a:pPr>
            <a:r>
              <a:rPr lang="en-GB" sz="1600">
                <a:ea typeface="+mn-lt"/>
                <a:cs typeface="+mn-lt"/>
              </a:rPr>
              <a:t>App designer</a:t>
            </a:r>
            <a:r>
              <a:rPr lang="en-US" sz="1600" dirty="0">
                <a:ea typeface="+mn-lt"/>
                <a:cs typeface="+mn-lt"/>
              </a:rPr>
              <a:t> </a:t>
            </a:r>
            <a:endParaRPr lang="en-GB" sz="2400">
              <a:ea typeface="+mn-lt"/>
              <a:cs typeface="+mn-lt"/>
            </a:endParaRPr>
          </a:p>
          <a:p>
            <a:pPr marL="171450" indent="-171450">
              <a:buFont typeface="Arial"/>
              <a:buChar char="•"/>
            </a:pPr>
            <a:r>
              <a:rPr lang="en-GB" sz="1600">
                <a:ea typeface="+mn-lt"/>
                <a:cs typeface="+mn-lt"/>
              </a:rPr>
              <a:t>IT Consultant</a:t>
            </a:r>
            <a:r>
              <a:rPr lang="en-US" sz="1600" dirty="0">
                <a:ea typeface="+mn-lt"/>
                <a:cs typeface="+mn-lt"/>
              </a:rPr>
              <a:t> </a:t>
            </a:r>
            <a:endParaRPr lang="en-GB" sz="2400">
              <a:ea typeface="+mn-lt"/>
              <a:cs typeface="+mn-lt"/>
            </a:endParaRPr>
          </a:p>
          <a:p>
            <a:pPr marL="171450" indent="-171450">
              <a:buFont typeface="Arial"/>
              <a:buChar char="•"/>
            </a:pPr>
            <a:r>
              <a:rPr lang="en-GB" sz="1600">
                <a:ea typeface="+mn-lt"/>
                <a:cs typeface="+mn-lt"/>
              </a:rPr>
              <a:t>Computer technician</a:t>
            </a:r>
            <a:r>
              <a:rPr lang="en-US" sz="1600" dirty="0">
                <a:ea typeface="+mn-lt"/>
                <a:cs typeface="+mn-lt"/>
              </a:rPr>
              <a:t> </a:t>
            </a:r>
            <a:endParaRPr lang="en-GB" sz="2400">
              <a:ea typeface="+mn-lt"/>
              <a:cs typeface="+mn-lt"/>
            </a:endParaRPr>
          </a:p>
          <a:p>
            <a:pPr marL="171450" indent="-171450">
              <a:buFont typeface="Arial"/>
              <a:buChar char="•"/>
            </a:pPr>
            <a:r>
              <a:rPr lang="en-GB" sz="1600">
                <a:ea typeface="+mn-lt"/>
                <a:cs typeface="+mn-lt"/>
              </a:rPr>
              <a:t>IT Manager</a:t>
            </a:r>
            <a:r>
              <a:rPr lang="en-US" sz="1600" dirty="0">
                <a:ea typeface="+mn-lt"/>
                <a:cs typeface="+mn-lt"/>
              </a:rPr>
              <a:t> </a:t>
            </a:r>
            <a:endParaRPr lang="en-GB" sz="2400">
              <a:ea typeface="+mn-lt"/>
              <a:cs typeface="+mn-lt"/>
            </a:endParaRPr>
          </a:p>
          <a:p>
            <a:pPr marL="171450" indent="-171450">
              <a:buFont typeface="Arial"/>
              <a:buChar char="•"/>
            </a:pPr>
            <a:r>
              <a:rPr lang="en-GB" sz="1600">
                <a:ea typeface="+mn-lt"/>
                <a:cs typeface="+mn-lt"/>
              </a:rPr>
              <a:t>Network design</a:t>
            </a:r>
            <a:endParaRPr lang="en-GB">
              <a:ea typeface="+mn-lt"/>
              <a:cs typeface="+mn-lt"/>
            </a:endParaRPr>
          </a:p>
          <a:p>
            <a:endParaRPr lang="en-GB" sz="120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31FA8C6-518A-47DC-8706-4BC91B661AC9}"/>
              </a:ext>
            </a:extLst>
          </p:cNvPr>
          <p:cNvPicPr>
            <a:picLocks noChangeAspect="1"/>
          </p:cNvPicPr>
          <p:nvPr/>
        </p:nvPicPr>
        <p:blipFill rotWithShape="1">
          <a:blip r:embed="rId3"/>
          <a:srcRect r="1874"/>
          <a:stretch/>
        </p:blipFill>
        <p:spPr>
          <a:xfrm>
            <a:off x="50801" y="350520"/>
            <a:ext cx="5384800" cy="5580380"/>
          </a:xfrm>
          <a:prstGeom prst="rect">
            <a:avLst/>
          </a:prstGeom>
        </p:spPr>
      </p:pic>
      <p:pic>
        <p:nvPicPr>
          <p:cNvPr id="8" name="Picture 7">
            <a:extLst>
              <a:ext uri="{FF2B5EF4-FFF2-40B4-BE49-F238E27FC236}">
                <a16:creationId xmlns:a16="http://schemas.microsoft.com/office/drawing/2014/main" id="{55439F6C-2411-4937-9F2E-447823BA2B7B}"/>
              </a:ext>
            </a:extLst>
          </p:cNvPr>
          <p:cNvPicPr>
            <a:picLocks noChangeAspect="1"/>
          </p:cNvPicPr>
          <p:nvPr/>
        </p:nvPicPr>
        <p:blipFill>
          <a:blip r:embed="rId4"/>
          <a:stretch>
            <a:fillRect/>
          </a:stretch>
        </p:blipFill>
        <p:spPr>
          <a:xfrm>
            <a:off x="5519474" y="1852457"/>
            <a:ext cx="1223954" cy="971407"/>
          </a:xfrm>
          <a:prstGeom prst="rect">
            <a:avLst/>
          </a:prstGeom>
        </p:spPr>
      </p:pic>
      <p:pic>
        <p:nvPicPr>
          <p:cNvPr id="9" name="Picture 8">
            <a:extLst>
              <a:ext uri="{FF2B5EF4-FFF2-40B4-BE49-F238E27FC236}">
                <a16:creationId xmlns:a16="http://schemas.microsoft.com/office/drawing/2014/main" id="{7CF4DCEF-FFD5-4A0C-AC9B-DCB24A0E01A1}"/>
              </a:ext>
            </a:extLst>
          </p:cNvPr>
          <p:cNvPicPr>
            <a:picLocks noChangeAspect="1"/>
          </p:cNvPicPr>
          <p:nvPr/>
        </p:nvPicPr>
        <p:blipFill>
          <a:blip r:embed="rId5"/>
          <a:stretch>
            <a:fillRect/>
          </a:stretch>
        </p:blipFill>
        <p:spPr>
          <a:xfrm>
            <a:off x="5519474" y="3131502"/>
            <a:ext cx="1223954" cy="754346"/>
          </a:xfrm>
          <a:prstGeom prst="rect">
            <a:avLst/>
          </a:prstGeom>
        </p:spPr>
      </p:pic>
      <p:pic>
        <p:nvPicPr>
          <p:cNvPr id="10" name="Picture 9">
            <a:extLst>
              <a:ext uri="{FF2B5EF4-FFF2-40B4-BE49-F238E27FC236}">
                <a16:creationId xmlns:a16="http://schemas.microsoft.com/office/drawing/2014/main" id="{E29DD520-6E1F-427A-B288-E2BC46BDFFBC}"/>
              </a:ext>
            </a:extLst>
          </p:cNvPr>
          <p:cNvPicPr>
            <a:picLocks noChangeAspect="1"/>
          </p:cNvPicPr>
          <p:nvPr/>
        </p:nvPicPr>
        <p:blipFill>
          <a:blip r:embed="rId6"/>
          <a:stretch>
            <a:fillRect/>
          </a:stretch>
        </p:blipFill>
        <p:spPr>
          <a:xfrm>
            <a:off x="5519474" y="4360048"/>
            <a:ext cx="1223955" cy="852643"/>
          </a:xfrm>
          <a:prstGeom prst="rect">
            <a:avLst/>
          </a:prstGeom>
        </p:spPr>
      </p:pic>
    </p:spTree>
    <p:extLst>
      <p:ext uri="{BB962C8B-B14F-4D97-AF65-F5344CB8AC3E}">
        <p14:creationId xmlns:p14="http://schemas.microsoft.com/office/powerpoint/2010/main" val="41155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BB34914879AA43A80A7FAD5D336354" ma:contentTypeVersion="9" ma:contentTypeDescription="Create a new document." ma:contentTypeScope="" ma:versionID="b06fc3ff9d87009e34c91f5e760de746">
  <xsd:schema xmlns:xsd="http://www.w3.org/2001/XMLSchema" xmlns:xs="http://www.w3.org/2001/XMLSchema" xmlns:p="http://schemas.microsoft.com/office/2006/metadata/properties" xmlns:ns2="3ed48692-dfab-40da-bce2-ffc2283ddabb" targetNamespace="http://schemas.microsoft.com/office/2006/metadata/properties" ma:root="true" ma:fieldsID="926f945bdc93164be99f61e03499c491" ns2:_="">
    <xsd:import namespace="3ed48692-dfab-40da-bce2-ffc2283dda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8692-dfab-40da-bce2-ffc2283dd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D3B061-86C6-446F-ADC6-BEDE5212305B}">
  <ds:schemaRefs>
    <ds:schemaRef ds:uri="http://schemas.microsoft.com/sharepoint/v3/contenttype/forms"/>
  </ds:schemaRefs>
</ds:datastoreItem>
</file>

<file path=customXml/itemProps2.xml><?xml version="1.0" encoding="utf-8"?>
<ds:datastoreItem xmlns:ds="http://schemas.openxmlformats.org/officeDocument/2006/customXml" ds:itemID="{4BEF9266-C742-4D4B-9D6B-DD5223BC8D3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4495B3D-1945-447D-A540-8FB252B97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8692-dfab-40da-bce2-ffc2283dd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99</TotalTime>
  <Words>263</Words>
  <Application>Microsoft Office PowerPoint</Application>
  <PresentationFormat>A4 Paper (210x297 mm)</PresentationFormat>
  <Paragraphs>20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Naylor</dc:creator>
  <cp:lastModifiedBy>Natasha Naylor</cp:lastModifiedBy>
  <cp:revision>62</cp:revision>
  <dcterms:created xsi:type="dcterms:W3CDTF">2020-06-18T14:18:28Z</dcterms:created>
  <dcterms:modified xsi:type="dcterms:W3CDTF">2020-07-08T14:51:38Z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0x01010029BB34914879AA43A80A7FAD5D336354</vt:lpwstr>
  </property>
</Properties>
</file>