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750" y="26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849AD7-DF4F-43D9-8DD4-2C06E2DD87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4149" y="161195"/>
            <a:ext cx="3819527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EB2F7D-B2CC-4ACA-B842-788653446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149" y="967740"/>
            <a:ext cx="5102678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1E6FD191-42EB-4770-83C8-F70AF5C69E4B}"/>
              </a:ext>
            </a:extLst>
          </p:cNvPr>
          <p:cNvSpPr txBox="1"/>
          <p:nvPr/>
        </p:nvSpPr>
        <p:spPr>
          <a:xfrm>
            <a:off x="288663" y="1619140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What does this qualification cover?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Our Cambridge National in Systems Control in Engineering introduces students to how microprocessor control systems are used in a variety of engineering environments. Students develop practical skills by designing, producing and testing the operation of simple electronic controls.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18FF082-890B-48DB-9F10-3EEF940A30C2}"/>
              </a:ext>
            </a:extLst>
          </p:cNvPr>
          <p:cNvSpPr/>
          <p:nvPr/>
        </p:nvSpPr>
        <p:spPr>
          <a:xfrm>
            <a:off x="288663" y="8612676"/>
            <a:ext cx="6248717" cy="9876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DB8F714-86A5-41E6-B5C3-D1884B59C474}"/>
              </a:ext>
            </a:extLst>
          </p:cNvPr>
          <p:cNvSpPr/>
          <p:nvPr/>
        </p:nvSpPr>
        <p:spPr>
          <a:xfrm>
            <a:off x="255003" y="1026915"/>
            <a:ext cx="51026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-  SYSTEMS &amp; CONTROL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061263A-68C3-49F4-B908-F526B820AA4A}"/>
              </a:ext>
            </a:extLst>
          </p:cNvPr>
          <p:cNvSpPr/>
          <p:nvPr/>
        </p:nvSpPr>
        <p:spPr>
          <a:xfrm>
            <a:off x="1476444" y="162423"/>
            <a:ext cx="2521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Nationals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xmlns="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374DDE1-42D6-40AC-AD79-D88FFA164543}"/>
              </a:ext>
            </a:extLst>
          </p:cNvPr>
          <p:cNvSpPr txBox="1"/>
          <p:nvPr/>
        </p:nvSpPr>
        <p:spPr>
          <a:xfrm>
            <a:off x="320620" y="8602804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What’s included </a:t>
            </a:r>
            <a:endParaRPr lang="en-GB" dirty="0"/>
          </a:p>
          <a:p>
            <a:endParaRPr lang="en-GB" dirty="0"/>
          </a:p>
        </p:txBody>
      </p:sp>
      <p:pic>
        <p:nvPicPr>
          <p:cNvPr id="1042" name="Picture 18" descr="OCR | Cambridge Assessment">
            <a:extLst>
              <a:ext uri="{FF2B5EF4-FFF2-40B4-BE49-F238E27FC236}">
                <a16:creationId xmlns:a16="http://schemas.microsoft.com/office/drawing/2014/main" xmlns="" id="{529B3407-5D14-4EE9-B00D-205593942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70" t="8095" r="15185" b="15143"/>
          <a:stretch/>
        </p:blipFill>
        <p:spPr bwMode="auto">
          <a:xfrm>
            <a:off x="332740" y="174169"/>
            <a:ext cx="1153160" cy="75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xmlns="" id="{D9B29A6A-2E20-468B-BE1B-BDF4A32D6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" y="2468846"/>
            <a:ext cx="2677160" cy="2333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Students learn about the fundamentals of electronic circuits and how they relate to the design, maintenance and repair of electrical/electronic systems used in engineering products. They design, construct and test electronic circuits using appropriate techniques, procedures and equipment, including fault-finding and identifying potential electrical hazards.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Students develop their knowledge and understanding of the construction techniques and processes used in the manufacture of electronic and electrical circuits. They use computer-based simulation software to prototype and test the operation of circuits and produce designs for printed circuit boards (PCB). They also learn how to evaluate the performance of a simple electronic circuit.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CED90D-3D3B-4616-A9D8-05FEC4A7DB0F}"/>
              </a:ext>
            </a:extLst>
          </p:cNvPr>
          <p:cNvSpPr/>
          <p:nvPr/>
        </p:nvSpPr>
        <p:spPr>
          <a:xfrm>
            <a:off x="320620" y="2267710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qualification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is suitable for learners 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xmlns="" id="{CB87DA0E-A3E5-4585-8575-BD428020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00" y="5597714"/>
            <a:ext cx="2675199" cy="2333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Qualification Structure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xmlns="" id="{E062D4A3-E437-40BA-92BA-7ACD2393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408" y="2532831"/>
            <a:ext cx="2675199" cy="1419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Examined units are graded Near-Pass, Pass, Merit and Distinction. Internally assessed units are graded Pass, Merit and Distinction. The qualification is graded PP, PM, MM, MD, DD, DD*, D*D*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FCACACD5-95E8-4B85-BE4B-6CE58D302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0634950"/>
              </p:ext>
            </p:extLst>
          </p:nvPr>
        </p:nvGraphicFramePr>
        <p:xfrm>
          <a:off x="408996" y="7619147"/>
          <a:ext cx="2600903" cy="978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903">
                  <a:extLst>
                    <a:ext uri="{9D8B030D-6E8A-4147-A177-3AD203B41FA5}">
                      <a16:colId xmlns:a16="http://schemas.microsoft.com/office/drawing/2014/main" xmlns="" val="23316953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Method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is a range of internally assessed modules and externally set examinations set from the examining body OCR.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594391"/>
                  </a:ext>
                </a:extLst>
              </a:tr>
            </a:tbl>
          </a:graphicData>
        </a:graphic>
      </p:graphicFrame>
      <p:sp>
        <p:nvSpPr>
          <p:cNvPr id="30" name="Text Box 3">
            <a:extLst>
              <a:ext uri="{FF2B5EF4-FFF2-40B4-BE49-F238E27FC236}">
                <a16:creationId xmlns:a16="http://schemas.microsoft.com/office/drawing/2014/main" xmlns="" id="{EE35BE38-4535-4398-80F6-038688DA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20" y="4349882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Examinations /  Resits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Learners can resit an examined unit twice before they complete the qualification.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xmlns="" id="{B6A2ECC7-1744-4B5B-91BD-8A4044E95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408" y="5616217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Employer Involvement</a:t>
            </a:r>
          </a:p>
          <a:p>
            <a:r>
              <a:rPr lang="en-GB" sz="1200" dirty="0"/>
              <a:t>Employers will be involved throughout the course and form an essential link to learning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xmlns="" id="{84CB5B57-FFF2-4BF6-9192-31F23E15D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809" y="6848441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Career Progression</a:t>
            </a:r>
          </a:p>
          <a:p>
            <a:r>
              <a:rPr lang="en-GB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Progression from OCR Level 1/2 Cambridge National Award/Certificate/in Engineering to Cambridge </a:t>
            </a:r>
            <a:r>
              <a:rPr lang="en-GB" altLang="en-US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Technicals</a:t>
            </a:r>
            <a:r>
              <a:rPr lang="en-GB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Engineering at Level 2 and Level 3</a:t>
            </a:r>
            <a:r>
              <a:rPr lang="en-US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creating pathways to: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chemical engineering, civil engineering, electrical engineering, electronic engineering, mechanical engineering, product/industrial design engineering, software engineering</a:t>
            </a: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xmlns="" id="{E501B348-70BD-4C58-96E2-89DCC77B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8880989"/>
            <a:ext cx="4811395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A0AEBFB-500E-4588-9A32-3FB4A7D79A2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37427" t="26426" r="35088" b="40804"/>
          <a:stretch/>
        </p:blipFill>
        <p:spPr>
          <a:xfrm>
            <a:off x="361950" y="5824040"/>
            <a:ext cx="2705243" cy="181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xmlns="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xmlns="" id="{BE57DF29-4BD2-4453-B5B5-D1BA9A6D7E48}"/>
              </a:ext>
            </a:extLst>
          </p:cNvPr>
          <p:cNvSpPr txBox="1"/>
          <p:nvPr/>
        </p:nvSpPr>
        <p:spPr>
          <a:xfrm>
            <a:off x="246379" y="7302500"/>
            <a:ext cx="2982595" cy="22656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</a:t>
            </a:r>
            <a:r>
              <a:rPr lang="en-GB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Features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2 Engineering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and Control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essential for further Engineering courses and Engineering linked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occupations, including electronics</a:t>
            </a:r>
            <a:endParaRPr lang="en-GB" sz="12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transferable skills that are widely recognised and applicable to the world of work including: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 Making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 systems and Programming</a:t>
            </a:r>
            <a:endParaRPr lang="en-GB" sz="12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xmlns="" id="{258FC657-5F86-416F-8B50-0E564592BECC}"/>
              </a:ext>
            </a:extLst>
          </p:cNvPr>
          <p:cNvSpPr txBox="1"/>
          <p:nvPr/>
        </p:nvSpPr>
        <p:spPr>
          <a:xfrm>
            <a:off x="3394075" y="7302500"/>
            <a:ext cx="3108325" cy="22529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</a:t>
            </a:r>
            <a:r>
              <a:rPr lang="en-GB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workplace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By choosing to study Level 2 Engineering </a:t>
            </a:r>
            <a:r>
              <a:rPr lang="en-GB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Systems and Control </a:t>
            </a:r>
            <a:r>
              <a:rPr lang="en-GB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you will gain access to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wide range of potential occupations and A Level courses. 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with employers will be an integral part of  the course and will develop skills to enhance career opportunities.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developed a range of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programming and electronics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 that can be utilised in </a:t>
            </a:r>
            <a:r>
              <a:rPr lang="en-GB" sz="12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pathways.</a:t>
            </a:r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263DF-B734-4AEC-9F78-BA28A666A5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216" t="20008" r="1216" b="8289"/>
          <a:stretch/>
        </p:blipFill>
        <p:spPr>
          <a:xfrm>
            <a:off x="5329358" y="1685429"/>
            <a:ext cx="1348302" cy="1178839"/>
          </a:xfrm>
          <a:prstGeom prst="rect">
            <a:avLst/>
          </a:prstGeom>
          <a:ln w="38100"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F8BC717-4B83-42E3-BEC1-E53061BD501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0471" y="5729445"/>
            <a:ext cx="1366076" cy="1188463"/>
          </a:xfrm>
          <a:prstGeom prst="rect">
            <a:avLst/>
          </a:prstGeom>
          <a:ln w="38100"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BD2414-3502-4C73-B84B-21B28C37316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9917" y="3803510"/>
            <a:ext cx="1294244" cy="1122079"/>
          </a:xfrm>
          <a:prstGeom prst="rect">
            <a:avLst/>
          </a:prstGeom>
          <a:ln w="38100"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CF83C2D-756B-4DEC-AE23-FBFBC57CE1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37778" t="32846" r="35439" b="20521"/>
          <a:stretch/>
        </p:blipFill>
        <p:spPr>
          <a:xfrm>
            <a:off x="127281" y="1986282"/>
            <a:ext cx="5146395" cy="5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3981F6-A4EF-48AA-B0B1-B9C847E3D36C}"/>
</file>

<file path=customXml/itemProps2.xml><?xml version="1.0" encoding="utf-8"?>
<ds:datastoreItem xmlns:ds="http://schemas.openxmlformats.org/officeDocument/2006/customXml" ds:itemID="{41371858-D473-4CEC-9612-3B71BBF1A389}"/>
</file>

<file path=customXml/itemProps3.xml><?xml version="1.0" encoding="utf-8"?>
<ds:datastoreItem xmlns:ds="http://schemas.openxmlformats.org/officeDocument/2006/customXml" ds:itemID="{C53354AB-C399-4B8B-AFAB-E0AD0CD9A52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429</Words>
  <Application>Microsoft Office PowerPoint</Application>
  <PresentationFormat>A4 Paper (210x297 mm)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lastModifiedBy>user</cp:lastModifiedBy>
  <cp:revision>49</cp:revision>
  <dcterms:created xsi:type="dcterms:W3CDTF">2020-06-18T14:18:28Z</dcterms:created>
  <dcterms:modified xsi:type="dcterms:W3CDTF">2020-07-15T10:55:29Z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