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1F4C0B-3B39-47BE-B8B4-7A31B428FEAE}" v="77" dt="2020-07-09T06:11:36.5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2118" y="49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zzieskelding" userId="S::lizzieskelding_hotmail.com#ext#@doncasterutc450.onmicrosoft.com::56699fc0-b45d-4d5c-9a0a-a6ea4a203bc6" providerId="AD" clId="Web-{661F4C0B-3B39-47BE-B8B4-7A31B428FEAE}"/>
    <pc:docChg chg="modSld">
      <pc:chgData name="lizzieskelding" userId="S::lizzieskelding_hotmail.com#ext#@doncasterutc450.onmicrosoft.com::56699fc0-b45d-4d5c-9a0a-a6ea4a203bc6" providerId="AD" clId="Web-{661F4C0B-3B39-47BE-B8B4-7A31B428FEAE}" dt="2020-07-09T06:11:36.541" v="65" actId="20577"/>
      <pc:docMkLst>
        <pc:docMk/>
      </pc:docMkLst>
      <pc:sldChg chg="modSp">
        <pc:chgData name="lizzieskelding" userId="S::lizzieskelding_hotmail.com#ext#@doncasterutc450.onmicrosoft.com::56699fc0-b45d-4d5c-9a0a-a6ea4a203bc6" providerId="AD" clId="Web-{661F4C0B-3B39-47BE-B8B4-7A31B428FEAE}" dt="2020-07-09T06:11:12.338" v="59" actId="20577"/>
        <pc:sldMkLst>
          <pc:docMk/>
          <pc:sldMk cId="1265239635" sldId="256"/>
        </pc:sldMkLst>
        <pc:spChg chg="mod">
          <ac:chgData name="lizzieskelding" userId="S::lizzieskelding_hotmail.com#ext#@doncasterutc450.onmicrosoft.com::56699fc0-b45d-4d5c-9a0a-a6ea4a203bc6" providerId="AD" clId="Web-{661F4C0B-3B39-47BE-B8B4-7A31B428FEAE}" dt="2020-07-09T06:10:27.041" v="47" actId="20577"/>
          <ac:spMkLst>
            <pc:docMk/>
            <pc:sldMk cId="1265239635" sldId="256"/>
            <ac:spMk id="3" creationId="{D9B29A6A-2E20-468B-BE1B-BDF4A32D63B3}"/>
          </ac:spMkLst>
        </pc:spChg>
        <pc:spChg chg="mod">
          <ac:chgData name="lizzieskelding" userId="S::lizzieskelding_hotmail.com#ext#@doncasterutc450.onmicrosoft.com::56699fc0-b45d-4d5c-9a0a-a6ea4a203bc6" providerId="AD" clId="Web-{661F4C0B-3B39-47BE-B8B4-7A31B428FEAE}" dt="2020-07-09T06:09:24.884" v="25" actId="20577"/>
          <ac:spMkLst>
            <pc:docMk/>
            <pc:sldMk cId="1265239635" sldId="256"/>
            <ac:spMk id="4" creationId="{ACCED90D-3D3B-4616-A9D8-05FEC4A7DB0F}"/>
          </ac:spMkLst>
        </pc:spChg>
        <pc:spChg chg="mod">
          <ac:chgData name="lizzieskelding" userId="S::lizzieskelding_hotmail.com#ext#@doncasterutc450.onmicrosoft.com::56699fc0-b45d-4d5c-9a0a-a6ea4a203bc6" providerId="AD" clId="Web-{661F4C0B-3B39-47BE-B8B4-7A31B428FEAE}" dt="2020-07-09T06:09:21.431" v="16" actId="20577"/>
          <ac:spMkLst>
            <pc:docMk/>
            <pc:sldMk cId="1265239635" sldId="256"/>
            <ac:spMk id="7" creationId="{1E6FD191-42EB-4770-83C8-F70AF5C69E4B}"/>
          </ac:spMkLst>
        </pc:spChg>
        <pc:spChg chg="mod">
          <ac:chgData name="lizzieskelding" userId="S::lizzieskelding_hotmail.com#ext#@doncasterutc450.onmicrosoft.com::56699fc0-b45d-4d5c-9a0a-a6ea4a203bc6" providerId="AD" clId="Web-{661F4C0B-3B39-47BE-B8B4-7A31B428FEAE}" dt="2020-07-09T06:10:33.322" v="49" actId="20577"/>
          <ac:spMkLst>
            <pc:docMk/>
            <pc:sldMk cId="1265239635" sldId="256"/>
            <ac:spMk id="20" creationId="{CB87DA0E-A3E5-4585-8575-BD4280204936}"/>
          </ac:spMkLst>
        </pc:spChg>
        <pc:spChg chg="mod">
          <ac:chgData name="lizzieskelding" userId="S::lizzieskelding_hotmail.com#ext#@doncasterutc450.onmicrosoft.com::56699fc0-b45d-4d5c-9a0a-a6ea4a203bc6" providerId="AD" clId="Web-{661F4C0B-3B39-47BE-B8B4-7A31B428FEAE}" dt="2020-07-09T06:10:29.572" v="48" actId="20577"/>
          <ac:spMkLst>
            <pc:docMk/>
            <pc:sldMk cId="1265239635" sldId="256"/>
            <ac:spMk id="28" creationId="{E062D4A3-E437-40BA-92BA-7ACD239331FD}"/>
          </ac:spMkLst>
        </pc:spChg>
        <pc:spChg chg="mod">
          <ac:chgData name="lizzieskelding" userId="S::lizzieskelding_hotmail.com#ext#@doncasterutc450.onmicrosoft.com::56699fc0-b45d-4d5c-9a0a-a6ea4a203bc6" providerId="AD" clId="Web-{661F4C0B-3B39-47BE-B8B4-7A31B428FEAE}" dt="2020-07-09T06:11:09.479" v="58" actId="20577"/>
          <ac:spMkLst>
            <pc:docMk/>
            <pc:sldMk cId="1265239635" sldId="256"/>
            <ac:spMk id="30" creationId="{EE35BE38-4535-4398-80F6-038688DAC4E1}"/>
          </ac:spMkLst>
        </pc:spChg>
        <pc:spChg chg="mod">
          <ac:chgData name="lizzieskelding" userId="S::lizzieskelding_hotmail.com#ext#@doncasterutc450.onmicrosoft.com::56699fc0-b45d-4d5c-9a0a-a6ea4a203bc6" providerId="AD" clId="Web-{661F4C0B-3B39-47BE-B8B4-7A31B428FEAE}" dt="2020-07-09T06:11:03.697" v="55" actId="20577"/>
          <ac:spMkLst>
            <pc:docMk/>
            <pc:sldMk cId="1265239635" sldId="256"/>
            <ac:spMk id="31" creationId="{B6A2ECC7-1744-4B5B-91BD-8A4044E9502C}"/>
          </ac:spMkLst>
        </pc:spChg>
        <pc:spChg chg="mod">
          <ac:chgData name="lizzieskelding" userId="S::lizzieskelding_hotmail.com#ext#@doncasterutc450.onmicrosoft.com::56699fc0-b45d-4d5c-9a0a-a6ea4a203bc6" providerId="AD" clId="Web-{661F4C0B-3B39-47BE-B8B4-7A31B428FEAE}" dt="2020-07-09T06:10:59.182" v="54" actId="20577"/>
          <ac:spMkLst>
            <pc:docMk/>
            <pc:sldMk cId="1265239635" sldId="256"/>
            <ac:spMk id="32" creationId="{84CB5B57-FFF2-4BF6-9192-31F23E15D31F}"/>
          </ac:spMkLst>
        </pc:spChg>
        <pc:spChg chg="mod">
          <ac:chgData name="lizzieskelding" userId="S::lizzieskelding_hotmail.com#ext#@doncasterutc450.onmicrosoft.com::56699fc0-b45d-4d5c-9a0a-a6ea4a203bc6" providerId="AD" clId="Web-{661F4C0B-3B39-47BE-B8B4-7A31B428FEAE}" dt="2020-07-09T06:11:12.338" v="59" actId="20577"/>
          <ac:spMkLst>
            <pc:docMk/>
            <pc:sldMk cId="1265239635" sldId="256"/>
            <ac:spMk id="33" creationId="{E501B348-70BD-4C58-96E2-89DCC77B9E85}"/>
          </ac:spMkLst>
        </pc:spChg>
        <pc:graphicFrameChg chg="mod modGraphic">
          <ac:chgData name="lizzieskelding" userId="S::lizzieskelding_hotmail.com#ext#@doncasterutc450.onmicrosoft.com::56699fc0-b45d-4d5c-9a0a-a6ea4a203bc6" providerId="AD" clId="Web-{661F4C0B-3B39-47BE-B8B4-7A31B428FEAE}" dt="2020-07-09T06:10:43.072" v="51"/>
          <ac:graphicFrameMkLst>
            <pc:docMk/>
            <pc:sldMk cId="1265239635" sldId="256"/>
            <ac:graphicFrameMk id="26" creationId="{FCACACD5-95E8-4B85-BE4B-6CE58D30243B}"/>
          </ac:graphicFrameMkLst>
        </pc:graphicFrameChg>
      </pc:sldChg>
      <pc:sldChg chg="modSp">
        <pc:chgData name="lizzieskelding" userId="S::lizzieskelding_hotmail.com#ext#@doncasterutc450.onmicrosoft.com::56699fc0-b45d-4d5c-9a0a-a6ea4a203bc6" providerId="AD" clId="Web-{661F4C0B-3B39-47BE-B8B4-7A31B428FEAE}" dt="2020-07-09T06:11:36.541" v="65" actId="20577"/>
        <pc:sldMkLst>
          <pc:docMk/>
          <pc:sldMk cId="4115530790" sldId="257"/>
        </pc:sldMkLst>
        <pc:spChg chg="mod">
          <ac:chgData name="lizzieskelding" userId="S::lizzieskelding_hotmail.com#ext#@doncasterutc450.onmicrosoft.com::56699fc0-b45d-4d5c-9a0a-a6ea4a203bc6" providerId="AD" clId="Web-{661F4C0B-3B39-47BE-B8B4-7A31B428FEAE}" dt="2020-07-09T06:11:31.416" v="64" actId="20577"/>
          <ac:spMkLst>
            <pc:docMk/>
            <pc:sldMk cId="4115530790" sldId="257"/>
            <ac:spMk id="2" creationId="{BE57DF29-4BD2-4453-B5B5-D1BA9A6D7E48}"/>
          </ac:spMkLst>
        </pc:spChg>
        <pc:spChg chg="mod">
          <ac:chgData name="lizzieskelding" userId="S::lizzieskelding_hotmail.com#ext#@doncasterutc450.onmicrosoft.com::56699fc0-b45d-4d5c-9a0a-a6ea4a203bc6" providerId="AD" clId="Web-{661F4C0B-3B39-47BE-B8B4-7A31B428FEAE}" dt="2020-07-09T06:11:36.541" v="65" actId="20577"/>
          <ac:spMkLst>
            <pc:docMk/>
            <pc:sldMk cId="4115530790" sldId="257"/>
            <ac:spMk id="3" creationId="{258FC657-5F86-416F-8B50-0E564592BEC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2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86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48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29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00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82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12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218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34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881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56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849AD7-DF4F-43D9-8DD4-2C06E2DD871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150" y="161195"/>
            <a:ext cx="2471690" cy="7575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1EB2F7D-B2CC-4ACA-B842-788653446B2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50" y="967740"/>
            <a:ext cx="4679950" cy="495300"/>
          </a:xfrm>
          <a:prstGeom prst="rect">
            <a:avLst/>
          </a:prstGeom>
        </p:spPr>
      </p:pic>
      <p:sp>
        <p:nvSpPr>
          <p:cNvPr id="7" name="Text Box 8">
            <a:extLst>
              <a:ext uri="{FF2B5EF4-FFF2-40B4-BE49-F238E27FC236}">
                <a16:creationId xmlns:a16="http://schemas.microsoft.com/office/drawing/2014/main" id="{1E6FD191-42EB-4770-83C8-F70AF5C69E4B}"/>
              </a:ext>
            </a:extLst>
          </p:cNvPr>
          <p:cNvSpPr txBox="1"/>
          <p:nvPr/>
        </p:nvSpPr>
        <p:spPr>
          <a:xfrm>
            <a:off x="288663" y="1619140"/>
            <a:ext cx="6248717" cy="760222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What does this qualification cover?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/>
                <a:cs typeface="Arial"/>
              </a:rPr>
              <a:t>• 12 x 60 GLH units – at least four externally examined units and a choice of eight further units, either examined or centre-assessed and moderated by us, which will make up a specialist endorsed pathway.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/>
                <a:cs typeface="Arial"/>
              </a:rPr>
              <a:t>Learners will be able to develop the core knowledge, skills and understanding the engineering sector requires. They will develop further skills by completing a wide range of units through a choice of these specialist pathways: 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/>
                <a:cs typeface="Arial"/>
              </a:rPr>
              <a:t>• Electrical and electronic engineering, 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/>
                <a:cs typeface="Arial"/>
              </a:rPr>
              <a:t>• Mechanical engineering and design,</a:t>
            </a:r>
          </a:p>
          <a:p>
            <a:r>
              <a:rPr lang="en-GB" sz="1200" dirty="0">
                <a:latin typeface="Arial"/>
                <a:cs typeface="Arial"/>
              </a:rPr>
              <a:t>• Automation, systems and control, </a:t>
            </a:r>
            <a:endParaRPr lang="en-GB" dirty="0"/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• Manufacturing.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8FF082-890B-48DB-9F10-3EEF940A30C2}"/>
              </a:ext>
            </a:extLst>
          </p:cNvPr>
          <p:cNvSpPr/>
          <p:nvPr/>
        </p:nvSpPr>
        <p:spPr>
          <a:xfrm>
            <a:off x="288663" y="8782150"/>
            <a:ext cx="6248717" cy="81819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B8F714-86A5-41E6-B5C3-D1884B59C474}"/>
              </a:ext>
            </a:extLst>
          </p:cNvPr>
          <p:cNvSpPr/>
          <p:nvPr/>
        </p:nvSpPr>
        <p:spPr>
          <a:xfrm>
            <a:off x="311150" y="1026915"/>
            <a:ext cx="44294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ENGINEERING – National Diploma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61263A-68C3-49F4-B908-F526B820AA4A}"/>
              </a:ext>
            </a:extLst>
          </p:cNvPr>
          <p:cNvSpPr/>
          <p:nvPr/>
        </p:nvSpPr>
        <p:spPr>
          <a:xfrm>
            <a:off x="1404255" y="162423"/>
            <a:ext cx="252158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2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Cambridge </a:t>
            </a:r>
            <a:r>
              <a:rPr lang="en-GB" sz="2200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Technicals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Doncaster UTC - Education - Doncaster - 244 photos | Facebook">
            <a:extLst>
              <a:ext uri="{FF2B5EF4-FFF2-40B4-BE49-F238E27FC236}">
                <a16:creationId xmlns:a16="http://schemas.microsoft.com/office/drawing/2014/main" id="{D3DCF911-8C90-4C02-BB7C-60D308E3F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676" y="128272"/>
            <a:ext cx="1403984" cy="140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374DDE1-42D6-40AC-AD79-D88FFA164543}"/>
              </a:ext>
            </a:extLst>
          </p:cNvPr>
          <p:cNvSpPr txBox="1"/>
          <p:nvPr/>
        </p:nvSpPr>
        <p:spPr>
          <a:xfrm>
            <a:off x="320620" y="8717104"/>
            <a:ext cx="172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What’s included </a:t>
            </a:r>
            <a:endParaRPr lang="en-GB" dirty="0"/>
          </a:p>
          <a:p>
            <a:endParaRPr lang="en-GB" dirty="0"/>
          </a:p>
        </p:txBody>
      </p:sp>
      <p:pic>
        <p:nvPicPr>
          <p:cNvPr id="1042" name="Picture 18" descr="OCR | Cambridge Assessment">
            <a:extLst>
              <a:ext uri="{FF2B5EF4-FFF2-40B4-BE49-F238E27FC236}">
                <a16:creationId xmlns:a16="http://schemas.microsoft.com/office/drawing/2014/main" id="{529B3407-5D14-4EE9-B00D-2055939424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70" t="8095" r="15185" b="15143"/>
          <a:stretch/>
        </p:blipFill>
        <p:spPr bwMode="auto">
          <a:xfrm>
            <a:off x="332740" y="174169"/>
            <a:ext cx="1153160" cy="75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3">
            <a:extLst>
              <a:ext uri="{FF2B5EF4-FFF2-40B4-BE49-F238E27FC236}">
                <a16:creationId xmlns:a16="http://schemas.microsoft.com/office/drawing/2014/main" id="{D9B29A6A-2E20-468B-BE1B-BDF4A32D6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770" y="4304237"/>
            <a:ext cx="3012440" cy="231076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200" dirty="0">
                <a:latin typeface="Arial"/>
                <a:cs typeface="Arial"/>
              </a:rPr>
              <a:t>...studying to prepare for employment in the engineering sector.</a:t>
            </a:r>
            <a:endParaRPr lang="en-GB" dirty="0"/>
          </a:p>
          <a:p>
            <a:r>
              <a:rPr lang="en-GB" sz="1200" dirty="0">
                <a:latin typeface="Arial"/>
                <a:cs typeface="Arial"/>
              </a:rPr>
              <a:t>• Who want to progress into engineering-related apprenticeships.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/>
                <a:cs typeface="Arial"/>
              </a:rPr>
              <a:t>• Who want to gain a Level 3 qualification to support further study in Further Education (FE) and Higher Education (HE) in Engineering.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CED90D-3D3B-4616-A9D8-05FEC4A7DB0F}"/>
              </a:ext>
            </a:extLst>
          </p:cNvPr>
          <p:cNvSpPr/>
          <p:nvPr/>
        </p:nvSpPr>
        <p:spPr>
          <a:xfrm>
            <a:off x="320620" y="3881193"/>
            <a:ext cx="3429000" cy="461665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This qualification</a:t>
            </a:r>
          </a:p>
          <a:p>
            <a:r>
              <a:rPr lang="en-GB" sz="1200" b="1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 is suitable for learners... </a:t>
            </a:r>
            <a:endParaRPr lang="en-GB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CB87DA0E-A3E5-4585-8575-BD4280204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00" y="6029822"/>
            <a:ext cx="2675199" cy="16901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Qualification Structure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Learners must achieve a total of 12 units consisting of 4 mandatory examined units and 8 further units. The choice of units will depend on the specialist pathway selected.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3">
            <a:extLst>
              <a:ext uri="{FF2B5EF4-FFF2-40B4-BE49-F238E27FC236}">
                <a16:creationId xmlns:a16="http://schemas.microsoft.com/office/drawing/2014/main" id="{E062D4A3-E437-40BA-92BA-7ACD23933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19" y="3901618"/>
            <a:ext cx="2675199" cy="14191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Grading</a:t>
            </a:r>
          </a:p>
          <a:p>
            <a:r>
              <a:rPr lang="en-GB" sz="1200" dirty="0">
                <a:latin typeface="Arial"/>
                <a:cs typeface="Arial"/>
              </a:rPr>
              <a:t>Examined units are graded Near-Pass, Pass, Merit and Distinction. Internally assessed units are graded Pass, Merit and Distinction. The qualification is graded PP, PM, MM, MD, DD, DD*, D*D*.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FCACACD5-95E8-4B85-BE4B-6CE58D302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455579"/>
              </p:ext>
            </p:extLst>
          </p:nvPr>
        </p:nvGraphicFramePr>
        <p:xfrm>
          <a:off x="396035" y="7422573"/>
          <a:ext cx="2600903" cy="11101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0903">
                  <a:extLst>
                    <a:ext uri="{9D8B030D-6E8A-4147-A177-3AD203B41FA5}">
                      <a16:colId xmlns:a16="http://schemas.microsoft.com/office/drawing/2014/main" val="233169538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Assessment Method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Units 1 to 4 and Unit 23 are assessed by exam and marked by us. Your centre staff will internally assess all the other units and we will moderate them. </a:t>
                      </a:r>
                      <a:endParaRPr lang="en-GB" sz="1200" b="1" dirty="0"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594391"/>
                  </a:ext>
                </a:extLst>
              </a:tr>
            </a:tbl>
          </a:graphicData>
        </a:graphic>
      </p:graphicFrame>
      <p:sp>
        <p:nvSpPr>
          <p:cNvPr id="30" name="Text Box 3">
            <a:extLst>
              <a:ext uri="{FF2B5EF4-FFF2-40B4-BE49-F238E27FC236}">
                <a16:creationId xmlns:a16="http://schemas.microsoft.com/office/drawing/2014/main" id="{EE35BE38-4535-4398-80F6-038688DAC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765" y="5410216"/>
            <a:ext cx="2675199" cy="8181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200" b="1" dirty="0">
                <a:latin typeface="Arial"/>
                <a:cs typeface="Arial"/>
              </a:rPr>
              <a:t>Examinations /  Re-sits 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/>
                <a:cs typeface="Arial"/>
              </a:rPr>
              <a:t>Learners can re-sit an examined unit twice before they complete the qualification.</a:t>
            </a:r>
          </a:p>
        </p:txBody>
      </p:sp>
      <p:sp>
        <p:nvSpPr>
          <p:cNvPr id="31" name="Text Box 3">
            <a:extLst>
              <a:ext uri="{FF2B5EF4-FFF2-40B4-BE49-F238E27FC236}">
                <a16:creationId xmlns:a16="http://schemas.microsoft.com/office/drawing/2014/main" id="{B6A2ECC7-1744-4B5B-91BD-8A4044E95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765" y="6203601"/>
            <a:ext cx="2675199" cy="8181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Employer Involvement</a:t>
            </a:r>
          </a:p>
          <a:p>
            <a:r>
              <a:rPr lang="en-GB" sz="1200" dirty="0"/>
              <a:t>Employers will be involved throughout the course and form an essential link to learning.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 Box 3">
            <a:extLst>
              <a:ext uri="{FF2B5EF4-FFF2-40B4-BE49-F238E27FC236}">
                <a16:creationId xmlns:a16="http://schemas.microsoft.com/office/drawing/2014/main" id="{84CB5B57-FFF2-4BF6-9192-31F23E15D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766" y="7062268"/>
            <a:ext cx="2675199" cy="8181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Career Progression</a:t>
            </a:r>
          </a:p>
          <a:p>
            <a:r>
              <a:rPr lang="en-GB" sz="1200" dirty="0">
                <a:latin typeface="Arial"/>
                <a:cs typeface="Arial"/>
              </a:rPr>
              <a:t>This qualification could lead to Higher Apprenticeships, full time employment in engineering roles or form a basis for a higher education courses in engineering.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3">
            <a:extLst>
              <a:ext uri="{FF2B5EF4-FFF2-40B4-BE49-F238E27FC236}">
                <a16:creationId xmlns:a16="http://schemas.microsoft.com/office/drawing/2014/main" id="{E501B348-70BD-4C58-96E2-89DCC77B9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" y="9007989"/>
            <a:ext cx="6062868" cy="8181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200" dirty="0">
                <a:latin typeface="Arial"/>
                <a:cs typeface="Arial"/>
              </a:rPr>
              <a:t>720 GLH equivalent to two A levels in terms of size.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239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oncaster UTC - Education - Doncaster - 244 photos | Facebook">
            <a:extLst>
              <a:ext uri="{FF2B5EF4-FFF2-40B4-BE49-F238E27FC236}">
                <a16:creationId xmlns:a16="http://schemas.microsoft.com/office/drawing/2014/main" id="{ACDBACB8-8C13-499E-BDC4-AC4D2B47A6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676" y="128272"/>
            <a:ext cx="1403984" cy="140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10">
            <a:extLst>
              <a:ext uri="{FF2B5EF4-FFF2-40B4-BE49-F238E27FC236}">
                <a16:creationId xmlns:a16="http://schemas.microsoft.com/office/drawing/2014/main" id="{BE57DF29-4BD2-4453-B5B5-D1BA9A6D7E48}"/>
              </a:ext>
            </a:extLst>
          </p:cNvPr>
          <p:cNvSpPr txBox="1"/>
          <p:nvPr/>
        </p:nvSpPr>
        <p:spPr>
          <a:xfrm>
            <a:off x="246379" y="7302499"/>
            <a:ext cx="2982595" cy="2345997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Features</a:t>
            </a:r>
          </a:p>
          <a:p>
            <a:pPr>
              <a:spcAft>
                <a:spcPts val="0"/>
              </a:spcAft>
            </a:pPr>
            <a:r>
              <a:rPr lang="en-GB" sz="1200" b="1" dirty="0">
                <a:latin typeface="Arial"/>
                <a:ea typeface="Calibri" panose="020F0502020204030204" pitchFamily="34" charset="0"/>
                <a:cs typeface="Times New Roman"/>
              </a:rPr>
              <a:t>A Level Engineering is essential for further Engineering courses and Engineering linked occupations.</a:t>
            </a:r>
            <a:endParaRPr lang="en-GB" sz="1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Developing transferable skills that are widely recognised and applicable to the world of work including:</a:t>
            </a:r>
          </a:p>
          <a:p>
            <a:pPr>
              <a:spcAft>
                <a:spcPts val="0"/>
              </a:spcAft>
            </a:pPr>
            <a:r>
              <a:rPr lang="en-GB" sz="1200" b="1" dirty="0">
                <a:latin typeface="Arial"/>
                <a:ea typeface="Calibri" panose="020F0502020204030204" pitchFamily="34" charset="0"/>
                <a:cs typeface="Times New Roman"/>
              </a:rPr>
              <a:t>Problem Solving,</a:t>
            </a:r>
            <a:endParaRPr lang="en-GB" sz="1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latin typeface="Arial"/>
                <a:ea typeface="Calibri" panose="020F0502020204030204" pitchFamily="34" charset="0"/>
                <a:cs typeface="Times New Roman"/>
              </a:rPr>
              <a:t>Decision Making,</a:t>
            </a:r>
            <a:endParaRPr lang="en-GB" sz="1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latin typeface="Arial"/>
                <a:ea typeface="Calibri" panose="020F0502020204030204" pitchFamily="34" charset="0"/>
                <a:cs typeface="Times New Roman"/>
              </a:rPr>
              <a:t>Practical Capabilities,</a:t>
            </a:r>
            <a:endParaRPr lang="en-GB" sz="1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latin typeface="Arial"/>
                <a:ea typeface="Calibri" panose="020F0502020204030204" pitchFamily="34" charset="0"/>
                <a:cs typeface="Times New Roman"/>
              </a:rPr>
              <a:t>Evaluative Strategies.</a:t>
            </a:r>
            <a:endParaRPr lang="en-GB" sz="1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 Box 13">
            <a:extLst>
              <a:ext uri="{FF2B5EF4-FFF2-40B4-BE49-F238E27FC236}">
                <a16:creationId xmlns:a16="http://schemas.microsoft.com/office/drawing/2014/main" id="{258FC657-5F86-416F-8B50-0E564592BECC}"/>
              </a:ext>
            </a:extLst>
          </p:cNvPr>
          <p:cNvSpPr txBox="1"/>
          <p:nvPr/>
        </p:nvSpPr>
        <p:spPr>
          <a:xfrm>
            <a:off x="3394075" y="7302499"/>
            <a:ext cx="3108325" cy="233023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Links to workplace</a:t>
            </a:r>
          </a:p>
          <a:p>
            <a:r>
              <a:rPr lang="en-GB" sz="1200" b="1" dirty="0">
                <a:latin typeface="Arial"/>
                <a:ea typeface="Calibri" panose="020F0502020204030204" pitchFamily="34" charset="0"/>
                <a:cs typeface="Times New Roman"/>
              </a:rPr>
              <a:t>By choosing to study A Level Engineering you will gain access to a wide range of potential occupations. </a:t>
            </a:r>
            <a:endParaRPr lang="en-GB" sz="1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b="1" dirty="0">
                <a:latin typeface="Arial"/>
                <a:ea typeface="Calibri" panose="020F0502020204030204" pitchFamily="34" charset="0"/>
                <a:cs typeface="Times New Roman"/>
              </a:rPr>
              <a:t>Links with employers and work experience will be an integral part of  the course and will develop skills to enhance career opportunities.</a:t>
            </a:r>
          </a:p>
          <a:p>
            <a:r>
              <a:rPr lang="en-GB" sz="1200" b="1" dirty="0">
                <a:latin typeface="Arial"/>
                <a:ea typeface="Calibri" panose="020F0502020204030204" pitchFamily="34" charset="0"/>
                <a:cs typeface="Times New Roman"/>
              </a:rPr>
              <a:t>Employer mentoring schemes will also be available to help prepare students for chosen pathways post  A Level study.</a:t>
            </a:r>
            <a:endParaRPr lang="en-GB" sz="1200" dirty="0">
              <a:latin typeface="Arial"/>
              <a:ea typeface="Calibri" panose="020F0502020204030204" pitchFamily="34" charset="0"/>
              <a:cs typeface="Times New Roman"/>
            </a:endParaRPr>
          </a:p>
          <a:p>
            <a:pPr>
              <a:spcAft>
                <a:spcPts val="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992B3F0B-5E92-4610-AFAC-7A5A59D15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50" y="1028700"/>
            <a:ext cx="5254450" cy="6189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ee the source image">
            <a:extLst>
              <a:ext uri="{FF2B5EF4-FFF2-40B4-BE49-F238E27FC236}">
                <a16:creationId xmlns:a16="http://schemas.microsoft.com/office/drawing/2014/main" id="{669E85DB-B161-4458-9B70-2475C939C0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98"/>
          <a:stretch/>
        </p:blipFill>
        <p:spPr bwMode="auto">
          <a:xfrm>
            <a:off x="5461636" y="3817464"/>
            <a:ext cx="1216024" cy="94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See the source image">
            <a:extLst>
              <a:ext uri="{FF2B5EF4-FFF2-40B4-BE49-F238E27FC236}">
                <a16:creationId xmlns:a16="http://schemas.microsoft.com/office/drawing/2014/main" id="{63F61441-0980-4608-B114-E99CC6351C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721957"/>
            <a:ext cx="1191260" cy="94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See the source image">
            <a:extLst>
              <a:ext uri="{FF2B5EF4-FFF2-40B4-BE49-F238E27FC236}">
                <a16:creationId xmlns:a16="http://schemas.microsoft.com/office/drawing/2014/main" id="{D8584043-9162-4F7C-8D63-046E7B752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0" y="6172200"/>
            <a:ext cx="1216024" cy="971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See the source image">
            <a:extLst>
              <a:ext uri="{FF2B5EF4-FFF2-40B4-BE49-F238E27FC236}">
                <a16:creationId xmlns:a16="http://schemas.microsoft.com/office/drawing/2014/main" id="{207FD322-EB3A-49B3-958C-9AAEBEDBC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822420"/>
            <a:ext cx="1152524" cy="804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See the source image">
            <a:extLst>
              <a:ext uri="{FF2B5EF4-FFF2-40B4-BE49-F238E27FC236}">
                <a16:creationId xmlns:a16="http://schemas.microsoft.com/office/drawing/2014/main" id="{E9917E26-07CA-4E75-BEC9-5FB2D1F5E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978149"/>
            <a:ext cx="1190624" cy="9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530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BB34914879AA43A80A7FAD5D336354" ma:contentTypeVersion="9" ma:contentTypeDescription="Create a new document." ma:contentTypeScope="" ma:versionID="b06fc3ff9d87009e34c91f5e760de746">
  <xsd:schema xmlns:xsd="http://www.w3.org/2001/XMLSchema" xmlns:xs="http://www.w3.org/2001/XMLSchema" xmlns:p="http://schemas.microsoft.com/office/2006/metadata/properties" xmlns:ns2="3ed48692-dfab-40da-bce2-ffc2283ddabb" targetNamespace="http://schemas.microsoft.com/office/2006/metadata/properties" ma:root="true" ma:fieldsID="926f945bdc93164be99f61e03499c491" ns2:_="">
    <xsd:import namespace="3ed48692-dfab-40da-bce2-ffc2283dda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d48692-dfab-40da-bce2-ffc2283dda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68414A-538D-408B-9455-9097C13976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d48692-dfab-40da-bce2-ffc2283dd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ECB053-B949-4EE5-B235-4DA99EDF2A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F2AA47-1F8C-4171-8A90-2929EFC0448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1396</TotalTime>
  <Words>386</Words>
  <Application>Microsoft Office PowerPoint</Application>
  <PresentationFormat>A4 Paper (210x297 mm)</PresentationFormat>
  <Paragraphs>50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Natasha Naylor</dc:creator>
  <cp:lastModifiedBy>user</cp:lastModifiedBy>
  <cp:revision>84</cp:revision>
  <dcterms:created xsi:type="dcterms:W3CDTF">2020-06-18T14:18:28Z</dcterms:created>
  <dcterms:modified xsi:type="dcterms:W3CDTF">2020-07-09T06:11:37Z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0x01010029BB34914879AA43A80A7FAD5D336354</vt:lpwstr>
  </property>
</Properties>
</file>