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5" d="100"/>
          <a:sy n="95" d="100"/>
        </p:scale>
        <p:origin x="-750" y="252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pPr/>
              <a:t>15/07/2020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526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pPr/>
              <a:t>15/07/2020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5322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pPr/>
              <a:t>15/07/2020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33861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pPr/>
              <a:t>15/07/2020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41487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pPr/>
              <a:t>15/07/2020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63296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pPr/>
              <a:t>15/07/2020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46006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pPr/>
              <a:t>15/07/2020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76829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pPr/>
              <a:t>15/07/2020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92125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pPr/>
              <a:t>15/07/2020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39218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pPr/>
              <a:t>15/07/2020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51342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pPr/>
              <a:t>15/07/2020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41881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C1C6F-17A5-4395-B492-A0AC2FD891FB}" type="datetimeFigureOut">
              <a:rPr lang="en-GB" smtClean="0"/>
              <a:pPr/>
              <a:t>15/07/2020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77568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C849AD7-DF4F-43D9-8DD4-2C06E2DD871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54150" y="161195"/>
            <a:ext cx="2845134" cy="75755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1EB2F7D-B2CC-4ACA-B842-788653446B2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1150" y="967740"/>
            <a:ext cx="3988134" cy="495300"/>
          </a:xfrm>
          <a:prstGeom prst="rect">
            <a:avLst/>
          </a:prstGeom>
        </p:spPr>
      </p:pic>
      <p:sp>
        <p:nvSpPr>
          <p:cNvPr id="7" name="Text Box 8">
            <a:extLst>
              <a:ext uri="{FF2B5EF4-FFF2-40B4-BE49-F238E27FC236}">
                <a16:creationId xmlns:a16="http://schemas.microsoft.com/office/drawing/2014/main" xmlns="" id="{1E6FD191-42EB-4770-83C8-F70AF5C69E4B}"/>
              </a:ext>
            </a:extLst>
          </p:cNvPr>
          <p:cNvSpPr txBox="1"/>
          <p:nvPr/>
        </p:nvSpPr>
        <p:spPr>
          <a:xfrm>
            <a:off x="288663" y="1619140"/>
            <a:ext cx="6248717" cy="760222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What does this qualification cover?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Our Cambridge National in Engineering Manufacture develops students’ understanding of the processes involved in transferring a design concept into a product. They apply their knowledge and skills by operating manufacturing equipment following a design specification, using tools such as CAD/CAM.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18FF082-890B-48DB-9F10-3EEF940A30C2}"/>
              </a:ext>
            </a:extLst>
          </p:cNvPr>
          <p:cNvSpPr/>
          <p:nvPr/>
        </p:nvSpPr>
        <p:spPr>
          <a:xfrm>
            <a:off x="288663" y="8612676"/>
            <a:ext cx="6248717" cy="98766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DB8F714-86A5-41E6-B5C3-D1884B59C474}"/>
              </a:ext>
            </a:extLst>
          </p:cNvPr>
          <p:cNvSpPr/>
          <p:nvPr/>
        </p:nvSpPr>
        <p:spPr>
          <a:xfrm>
            <a:off x="311150" y="1026915"/>
            <a:ext cx="41090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GB" sz="20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ENGINEERING MANUFACTURE 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E061263A-68C3-49F4-B908-F526B820AA4A}"/>
              </a:ext>
            </a:extLst>
          </p:cNvPr>
          <p:cNvSpPr/>
          <p:nvPr/>
        </p:nvSpPr>
        <p:spPr>
          <a:xfrm>
            <a:off x="1476444" y="162423"/>
            <a:ext cx="252158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2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Cambridge Nationals 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Doncaster UTC - Education - Doncaster - 244 photos | Facebook">
            <a:extLst>
              <a:ext uri="{FF2B5EF4-FFF2-40B4-BE49-F238E27FC236}">
                <a16:creationId xmlns:a16="http://schemas.microsoft.com/office/drawing/2014/main" xmlns="" id="{D3DCF911-8C90-4C02-BB7C-60D308E3FA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73676" y="128272"/>
            <a:ext cx="1403984" cy="1403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E374DDE1-42D6-40AC-AD79-D88FFA164543}"/>
              </a:ext>
            </a:extLst>
          </p:cNvPr>
          <p:cNvSpPr txBox="1"/>
          <p:nvPr/>
        </p:nvSpPr>
        <p:spPr>
          <a:xfrm>
            <a:off x="320620" y="8602804"/>
            <a:ext cx="172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What’s included </a:t>
            </a:r>
            <a:endParaRPr lang="en-GB" dirty="0"/>
          </a:p>
          <a:p>
            <a:endParaRPr lang="en-GB" dirty="0"/>
          </a:p>
        </p:txBody>
      </p:sp>
      <p:pic>
        <p:nvPicPr>
          <p:cNvPr id="1042" name="Picture 18" descr="OCR | Cambridge Assessment">
            <a:extLst>
              <a:ext uri="{FF2B5EF4-FFF2-40B4-BE49-F238E27FC236}">
                <a16:creationId xmlns:a16="http://schemas.microsoft.com/office/drawing/2014/main" xmlns="" id="{529B3407-5D14-4EE9-B00D-2055939424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370" t="8095" r="15185" b="15143"/>
          <a:stretch/>
        </p:blipFill>
        <p:spPr bwMode="auto">
          <a:xfrm>
            <a:off x="332740" y="174169"/>
            <a:ext cx="1153160" cy="757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3">
            <a:extLst>
              <a:ext uri="{FF2B5EF4-FFF2-40B4-BE49-F238E27FC236}">
                <a16:creationId xmlns:a16="http://schemas.microsoft.com/office/drawing/2014/main" xmlns="" id="{D9B29A6A-2E20-468B-BE1B-BDF4A32D63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740" y="2597380"/>
            <a:ext cx="2677160" cy="23336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This qualification will provide learners with the knowledge and skills in specialist areas of expertise. Areas include engineering operations and techniques; and maintenance of equipment and machinery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use technical knowledge, mathematical expertise and design skills to create innovative solutions to problems across a range of industries 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You’ll be involved in the initial concept, design, development and management of projects in a range of sectors such as construction and the built environment, materials, software, components, machinery and vehicles. 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To succeed you'll need strong technical knowledge, as well as problem solving, communication, leadership and project management skills.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CCED90D-3D3B-4616-A9D8-05FEC4A7DB0F}"/>
              </a:ext>
            </a:extLst>
          </p:cNvPr>
          <p:cNvSpPr/>
          <p:nvPr/>
        </p:nvSpPr>
        <p:spPr>
          <a:xfrm>
            <a:off x="320620" y="2396108"/>
            <a:ext cx="3429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This qualification</a:t>
            </a:r>
          </a:p>
          <a:p>
            <a:pPr>
              <a:spcAft>
                <a:spcPts val="0"/>
              </a:spcAft>
            </a:pPr>
            <a:r>
              <a:rPr lang="en-GB" sz="1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is suitable for learners </a:t>
            </a:r>
            <a:endParaRPr lang="en-GB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20" name="Text Box 3">
            <a:extLst>
              <a:ext uri="{FF2B5EF4-FFF2-40B4-BE49-F238E27FC236}">
                <a16:creationId xmlns:a16="http://schemas.microsoft.com/office/drawing/2014/main" xmlns="" id="{CB87DA0E-A3E5-4585-8575-BD4280204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700" y="5597714"/>
            <a:ext cx="2675199" cy="23336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Qualification Structure</a:t>
            </a:r>
          </a:p>
          <a:p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3">
            <a:extLst>
              <a:ext uri="{FF2B5EF4-FFF2-40B4-BE49-F238E27FC236}">
                <a16:creationId xmlns:a16="http://schemas.microsoft.com/office/drawing/2014/main" xmlns="" id="{E062D4A3-E437-40BA-92BA-7ACD23933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9620" y="3140195"/>
            <a:ext cx="2675199" cy="141910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Grading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Examined units are graded Near-Pass, Pass, Merit and Distinction. Internally assessed units are graded Pass, Merit and Distinction. The qualification is graded PP, PM, MM, MD, DD, DD*, D*D*</a:t>
            </a: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xmlns="" id="{FCACACD5-95E8-4B85-BE4B-6CE58D3024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50634950"/>
              </p:ext>
            </p:extLst>
          </p:nvPr>
        </p:nvGraphicFramePr>
        <p:xfrm>
          <a:off x="408996" y="7619147"/>
          <a:ext cx="2600903" cy="9785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00903">
                  <a:extLst>
                    <a:ext uri="{9D8B030D-6E8A-4147-A177-3AD203B41FA5}">
                      <a16:colId xmlns:a16="http://schemas.microsoft.com/office/drawing/2014/main" xmlns="" val="233169538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Assessment Method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There is a range of internally assessed modules and externally set examinations set from the examining body OCR.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4594391"/>
                  </a:ext>
                </a:extLst>
              </a:tr>
            </a:tbl>
          </a:graphicData>
        </a:graphic>
      </p:graphicFrame>
      <p:sp>
        <p:nvSpPr>
          <p:cNvPr id="30" name="Text Box 3">
            <a:extLst>
              <a:ext uri="{FF2B5EF4-FFF2-40B4-BE49-F238E27FC236}">
                <a16:creationId xmlns:a16="http://schemas.microsoft.com/office/drawing/2014/main" xmlns="" id="{EE35BE38-4535-4398-80F6-038688DAC4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9617" y="4630656"/>
            <a:ext cx="2675199" cy="81819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Examinations /  Resits 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Learners can resit an examined unit twice before they complete the qualification.</a:t>
            </a:r>
          </a:p>
        </p:txBody>
      </p:sp>
      <p:sp>
        <p:nvSpPr>
          <p:cNvPr id="31" name="Text Box 3">
            <a:extLst>
              <a:ext uri="{FF2B5EF4-FFF2-40B4-BE49-F238E27FC236}">
                <a16:creationId xmlns:a16="http://schemas.microsoft.com/office/drawing/2014/main" xmlns="" id="{B6A2ECC7-1744-4B5B-91BD-8A4044E950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9618" y="5621865"/>
            <a:ext cx="2675199" cy="81819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Employer Involvement</a:t>
            </a:r>
          </a:p>
          <a:p>
            <a:r>
              <a:rPr lang="en-GB" sz="1200" dirty="0"/>
              <a:t>Employers will be involved throughout the course and form an essential link to learning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 Box 3">
            <a:extLst>
              <a:ext uri="{FF2B5EF4-FFF2-40B4-BE49-F238E27FC236}">
                <a16:creationId xmlns:a16="http://schemas.microsoft.com/office/drawing/2014/main" xmlns="" id="{84CB5B57-FFF2-4BF6-9192-31F23E15D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9618" y="6679800"/>
            <a:ext cx="2675199" cy="81819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Career Progression</a:t>
            </a:r>
          </a:p>
          <a:p>
            <a:r>
              <a:rPr lang="en-GB" altLang="en-US" sz="1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Progression from OCR Level 1/2 Cambridge National Award/Certificate/in Engineering to Cambridge </a:t>
            </a:r>
            <a:r>
              <a:rPr lang="en-GB" altLang="en-US" sz="1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Technicals</a:t>
            </a:r>
            <a:r>
              <a:rPr lang="en-GB" altLang="en-US" sz="1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 Engineering at Level 2 and Level 3</a:t>
            </a:r>
            <a:r>
              <a:rPr lang="en-US" altLang="en-US" sz="1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creating pathways to: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chemical engineering, civil engineering, electrical engineering, electronic engineering, mechanical engineering, product/industrial design engineering, software engineering</a:t>
            </a:r>
          </a:p>
        </p:txBody>
      </p:sp>
      <p:sp>
        <p:nvSpPr>
          <p:cNvPr id="33" name="Text Box 3">
            <a:extLst>
              <a:ext uri="{FF2B5EF4-FFF2-40B4-BE49-F238E27FC236}">
                <a16:creationId xmlns:a16="http://schemas.microsoft.com/office/drawing/2014/main" xmlns="" id="{E501B348-70BD-4C58-96E2-89DCC77B9E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950" y="8880989"/>
            <a:ext cx="4811395" cy="81819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A88B9D70-E947-4843-BB57-18AA4663BD9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/>
          <a:srcRect l="38012" t="56384" r="35546" b="14249"/>
          <a:stretch/>
        </p:blipFill>
        <p:spPr>
          <a:xfrm>
            <a:off x="433183" y="5841799"/>
            <a:ext cx="2651074" cy="1748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65239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oncaster UTC - Education - Doncaster - 244 photos | Facebook">
            <a:extLst>
              <a:ext uri="{FF2B5EF4-FFF2-40B4-BE49-F238E27FC236}">
                <a16:creationId xmlns:a16="http://schemas.microsoft.com/office/drawing/2014/main" xmlns="" id="{ACDBACB8-8C13-499E-BDC4-AC4D2B47A6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73676" y="128272"/>
            <a:ext cx="1403984" cy="1403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Box 10">
            <a:extLst>
              <a:ext uri="{FF2B5EF4-FFF2-40B4-BE49-F238E27FC236}">
                <a16:creationId xmlns:a16="http://schemas.microsoft.com/office/drawing/2014/main" xmlns="" id="{BE57DF29-4BD2-4453-B5B5-D1BA9A6D7E48}"/>
              </a:ext>
            </a:extLst>
          </p:cNvPr>
          <p:cNvSpPr txBox="1"/>
          <p:nvPr/>
        </p:nvSpPr>
        <p:spPr>
          <a:xfrm>
            <a:off x="246379" y="7302500"/>
            <a:ext cx="2982595" cy="226568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 </a:t>
            </a:r>
            <a:r>
              <a:rPr lang="en-GB" sz="12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Features</a:t>
            </a:r>
          </a:p>
          <a:p>
            <a:pPr>
              <a:spcAft>
                <a:spcPts val="0"/>
              </a:spcAft>
            </a:pPr>
            <a:r>
              <a:rPr lang="en-GB" sz="12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Level 2 Engineering </a:t>
            </a:r>
            <a:r>
              <a:rPr lang="en-GB" sz="12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Manufacture </a:t>
            </a:r>
            <a:r>
              <a:rPr lang="en-GB" sz="12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essential for further Engineering courses and Engineering linked </a:t>
            </a:r>
            <a:r>
              <a:rPr lang="en-GB" sz="12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occupations.</a:t>
            </a:r>
            <a:endParaRPr lang="en-GB" sz="1200" b="1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Developing transferable skills that are widely recognised and applicable to the world of work including:</a:t>
            </a:r>
          </a:p>
          <a:p>
            <a:pPr>
              <a:spcAft>
                <a:spcPts val="0"/>
              </a:spcAft>
            </a:pPr>
            <a:r>
              <a:rPr lang="en-GB" sz="12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 Solving</a:t>
            </a:r>
          </a:p>
          <a:p>
            <a:pPr>
              <a:spcAft>
                <a:spcPts val="0"/>
              </a:spcAft>
            </a:pPr>
            <a:r>
              <a:rPr lang="en-GB" sz="12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Decision Making</a:t>
            </a:r>
          </a:p>
          <a:p>
            <a:pPr>
              <a:spcAft>
                <a:spcPts val="0"/>
              </a:spcAft>
            </a:pPr>
            <a:r>
              <a:rPr lang="en-GB" sz="12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Practical Capabilities</a:t>
            </a:r>
            <a:endParaRPr lang="en-GB" sz="1200" b="1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Evaluative Strategies</a:t>
            </a:r>
          </a:p>
          <a:p>
            <a:pPr>
              <a:spcAft>
                <a:spcPts val="0"/>
              </a:spcAft>
            </a:pP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 Box 13">
            <a:extLst>
              <a:ext uri="{FF2B5EF4-FFF2-40B4-BE49-F238E27FC236}">
                <a16:creationId xmlns:a16="http://schemas.microsoft.com/office/drawing/2014/main" xmlns="" id="{258FC657-5F86-416F-8B50-0E564592BECC}"/>
              </a:ext>
            </a:extLst>
          </p:cNvPr>
          <p:cNvSpPr txBox="1"/>
          <p:nvPr/>
        </p:nvSpPr>
        <p:spPr>
          <a:xfrm>
            <a:off x="3394075" y="7302500"/>
            <a:ext cx="3108325" cy="225298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Links to </a:t>
            </a:r>
            <a:r>
              <a:rPr lang="en-GB" sz="12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workplace</a:t>
            </a:r>
          </a:p>
          <a:p>
            <a:pPr>
              <a:spcAft>
                <a:spcPts val="0"/>
              </a:spcAft>
            </a:pPr>
            <a:r>
              <a:rPr lang="en-GB" sz="1200" b="1" dirty="0" smtClean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By choosing to study Level 2 Engineering </a:t>
            </a:r>
            <a:r>
              <a:rPr lang="en-GB" sz="1200" b="1" dirty="0" smtClean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Manufacture </a:t>
            </a:r>
            <a:r>
              <a:rPr lang="en-GB" sz="1200" b="1" dirty="0" smtClean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you will gain access to </a:t>
            </a:r>
            <a:r>
              <a:rPr lang="en-GB" sz="12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wide range of potential occupations and A Level courses. </a:t>
            </a:r>
          </a:p>
          <a:p>
            <a:pPr>
              <a:spcAft>
                <a:spcPts val="0"/>
              </a:spcAft>
            </a:pPr>
            <a:r>
              <a:rPr lang="en-GB" sz="12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Links with employers will be an integral part of  the course and will develop skills to enhance career opportunities.</a:t>
            </a:r>
          </a:p>
          <a:p>
            <a:pPr>
              <a:spcAft>
                <a:spcPts val="0"/>
              </a:spcAft>
            </a:pPr>
            <a:r>
              <a:rPr lang="en-GB" sz="12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will developed a range of </a:t>
            </a:r>
            <a:r>
              <a:rPr lang="en-GB" sz="12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practical skills </a:t>
            </a:r>
            <a:r>
              <a:rPr lang="en-GB" sz="12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can be utilised in further academic studies or occupational pathways.</a:t>
            </a:r>
            <a:endParaRPr lang="en-GB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49263DF-B734-4AEC-9F78-BA28A666A5D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-1216" t="20008" r="1216" b="8289"/>
          <a:stretch/>
        </p:blipFill>
        <p:spPr>
          <a:xfrm>
            <a:off x="5329358" y="1685429"/>
            <a:ext cx="1348302" cy="1178839"/>
          </a:xfrm>
          <a:prstGeom prst="rect">
            <a:avLst/>
          </a:prstGeom>
          <a:ln w="38100"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1F8BC717-4B83-42E3-BEC1-E53061BD5015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20471" y="5729445"/>
            <a:ext cx="1366076" cy="1188463"/>
          </a:xfrm>
          <a:prstGeom prst="rect">
            <a:avLst/>
          </a:prstGeom>
          <a:ln w="38100"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94BD2414-3502-4C73-B84B-21B28C373162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89917" y="3803510"/>
            <a:ext cx="1294244" cy="1122079"/>
          </a:xfrm>
          <a:prstGeom prst="rect">
            <a:avLst/>
          </a:prstGeom>
          <a:ln w="38100"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2235ECF-C53F-4D7C-B881-3FECFBA3AB5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/>
          <a:srcRect l="37895" t="29110" r="35205" b="20994"/>
          <a:stretch/>
        </p:blipFill>
        <p:spPr>
          <a:xfrm>
            <a:off x="171453" y="1685428"/>
            <a:ext cx="5076638" cy="5296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15530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BB34914879AA43A80A7FAD5D336354" ma:contentTypeVersion="9" ma:contentTypeDescription="Create a new document." ma:contentTypeScope="" ma:versionID="b06fc3ff9d87009e34c91f5e760de746">
  <xsd:schema xmlns:xsd="http://www.w3.org/2001/XMLSchema" xmlns:xs="http://www.w3.org/2001/XMLSchema" xmlns:p="http://schemas.microsoft.com/office/2006/metadata/properties" xmlns:ns2="3ed48692-dfab-40da-bce2-ffc2283ddabb" targetNamespace="http://schemas.microsoft.com/office/2006/metadata/properties" ma:root="true" ma:fieldsID="926f945bdc93164be99f61e03499c491" ns2:_="">
    <xsd:import namespace="3ed48692-dfab-40da-bce2-ffc2283dda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d48692-dfab-40da-bce2-ffc2283dda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E6D73E-6F3F-4159-9F7F-957D9AC0F939}"/>
</file>

<file path=customXml/itemProps2.xml><?xml version="1.0" encoding="utf-8"?>
<ds:datastoreItem xmlns:ds="http://schemas.openxmlformats.org/officeDocument/2006/customXml" ds:itemID="{D1D07732-526A-4538-823B-249365B5D5D8}"/>
</file>

<file path=customXml/itemProps3.xml><?xml version="1.0" encoding="utf-8"?>
<ds:datastoreItem xmlns:ds="http://schemas.openxmlformats.org/officeDocument/2006/customXml" ds:itemID="{44DC3412-513B-420E-8692-4E840ACBA39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508</TotalTime>
  <Words>425</Words>
  <Application>Microsoft Office PowerPoint</Application>
  <PresentationFormat>A4 Paper (210x297 mm)</PresentationFormat>
  <Paragraphs>40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Natasha Naylor</dc:creator>
  <cp:lastModifiedBy>user</cp:lastModifiedBy>
  <cp:revision>46</cp:revision>
  <dcterms:created xsi:type="dcterms:W3CDTF">2020-06-18T14:18:28Z</dcterms:created>
  <dcterms:modified xsi:type="dcterms:W3CDTF">2020-07-15T10:50:35Z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0x01010029BB34914879AA43A80A7FAD5D336354</vt:lpwstr>
  </property>
</Properties>
</file>