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AE27E-9764-4F5C-8577-4CB5C93E1F57}" v="1" dt="2020-07-09T06:12:32.440"/>
    <p1510:client id="{E514CFF9-5B90-4EB6-979E-5C2154D18F45}" v="46" dt="2020-07-09T06:04:41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2118" y="4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zieskelding" userId="S::lizzieskelding_hotmail.com#ext#@doncasterutc450.onmicrosoft.com::56699fc0-b45d-4d5c-9a0a-a6ea4a203bc6" providerId="AD" clId="Web-{E17AE27E-9764-4F5C-8577-4CB5C93E1F57}"/>
    <pc:docChg chg="modSld">
      <pc:chgData name="lizzieskelding" userId="S::lizzieskelding_hotmail.com#ext#@doncasterutc450.onmicrosoft.com::56699fc0-b45d-4d5c-9a0a-a6ea4a203bc6" providerId="AD" clId="Web-{E17AE27E-9764-4F5C-8577-4CB5C93E1F57}" dt="2020-07-09T06:12:32.440" v="0" actId="20577"/>
      <pc:docMkLst>
        <pc:docMk/>
      </pc:docMkLst>
      <pc:sldChg chg="modSp">
        <pc:chgData name="lizzieskelding" userId="S::lizzieskelding_hotmail.com#ext#@doncasterutc450.onmicrosoft.com::56699fc0-b45d-4d5c-9a0a-a6ea4a203bc6" providerId="AD" clId="Web-{E17AE27E-9764-4F5C-8577-4CB5C93E1F57}" dt="2020-07-09T06:12:32.440" v="0" actId="20577"/>
        <pc:sldMkLst>
          <pc:docMk/>
          <pc:sldMk cId="1265239635" sldId="256"/>
        </pc:sldMkLst>
        <pc:spChg chg="mod">
          <ac:chgData name="lizzieskelding" userId="S::lizzieskelding_hotmail.com#ext#@doncasterutc450.onmicrosoft.com::56699fc0-b45d-4d5c-9a0a-a6ea4a203bc6" providerId="AD" clId="Web-{E17AE27E-9764-4F5C-8577-4CB5C93E1F57}" dt="2020-07-09T06:12:32.440" v="0" actId="20577"/>
          <ac:spMkLst>
            <pc:docMk/>
            <pc:sldMk cId="1265239635" sldId="256"/>
            <ac:spMk id="32" creationId="{84CB5B57-FFF2-4BF6-9192-31F23E15D31F}"/>
          </ac:spMkLst>
        </pc:spChg>
      </pc:sldChg>
    </pc:docChg>
  </pc:docChgLst>
  <pc:docChgLst>
    <pc:chgData name="lizzieskelding" userId="S::lizzieskelding_hotmail.com#ext#@doncasterutc450.onmicrosoft.com::56699fc0-b45d-4d5c-9a0a-a6ea4a203bc6" providerId="AD" clId="Web-{E514CFF9-5B90-4EB6-979E-5C2154D18F45}"/>
    <pc:docChg chg="modSld">
      <pc:chgData name="lizzieskelding" userId="S::lizzieskelding_hotmail.com#ext#@doncasterutc450.onmicrosoft.com::56699fc0-b45d-4d5c-9a0a-a6ea4a203bc6" providerId="AD" clId="Web-{E514CFF9-5B90-4EB6-979E-5C2154D18F45}" dt="2020-07-09T06:04:41.016" v="36" actId="20577"/>
      <pc:docMkLst>
        <pc:docMk/>
      </pc:docMkLst>
      <pc:sldChg chg="delSp modSp">
        <pc:chgData name="lizzieskelding" userId="S::lizzieskelding_hotmail.com#ext#@doncasterutc450.onmicrosoft.com::56699fc0-b45d-4d5c-9a0a-a6ea4a203bc6" providerId="AD" clId="Web-{E514CFF9-5B90-4EB6-979E-5C2154D18F45}" dt="2020-07-09T06:03:58.985" v="31" actId="20577"/>
        <pc:sldMkLst>
          <pc:docMk/>
          <pc:sldMk cId="1265239635" sldId="256"/>
        </pc:sldMkLst>
        <pc:spChg chg="del mod">
          <ac:chgData name="lizzieskelding" userId="S::lizzieskelding_hotmail.com#ext#@doncasterutc450.onmicrosoft.com::56699fc0-b45d-4d5c-9a0a-a6ea4a203bc6" providerId="AD" clId="Web-{E514CFF9-5B90-4EB6-979E-5C2154D18F45}" dt="2020-07-09T06:01:55.439" v="1"/>
          <ac:spMkLst>
            <pc:docMk/>
            <pc:sldMk cId="1265239635" sldId="256"/>
            <ac:spMk id="2" creationId="{CC5E3EDB-1B71-4512-A82C-5B8EA318534A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2:57.595" v="20" actId="20577"/>
          <ac:spMkLst>
            <pc:docMk/>
            <pc:sldMk cId="1265239635" sldId="256"/>
            <ac:spMk id="3" creationId="{D9B29A6A-2E20-468B-BE1B-BDF4A32D63B3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2:36.298" v="10" actId="20577"/>
          <ac:spMkLst>
            <pc:docMk/>
            <pc:sldMk cId="1265239635" sldId="256"/>
            <ac:spMk id="4" creationId="{ACCED90D-3D3B-4616-A9D8-05FEC4A7DB0F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2:34.204" v="7" actId="20577"/>
          <ac:spMkLst>
            <pc:docMk/>
            <pc:sldMk cId="1265239635" sldId="256"/>
            <ac:spMk id="7" creationId="{1E6FD191-42EB-4770-83C8-F70AF5C69E4B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3:40.829" v="25" actId="20577"/>
          <ac:spMkLst>
            <pc:docMk/>
            <pc:sldMk cId="1265239635" sldId="256"/>
            <ac:spMk id="30" creationId="{EE35BE38-4535-4398-80F6-038688DAC4E1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3:47.891" v="27" actId="20577"/>
          <ac:spMkLst>
            <pc:docMk/>
            <pc:sldMk cId="1265239635" sldId="256"/>
            <ac:spMk id="31" creationId="{B6A2ECC7-1744-4B5B-91BD-8A4044E9502C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3:51.938" v="30" actId="20577"/>
          <ac:spMkLst>
            <pc:docMk/>
            <pc:sldMk cId="1265239635" sldId="256"/>
            <ac:spMk id="32" creationId="{84CB5B57-FFF2-4BF6-9192-31F23E15D31F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3:58.985" v="31" actId="20577"/>
          <ac:spMkLst>
            <pc:docMk/>
            <pc:sldMk cId="1265239635" sldId="256"/>
            <ac:spMk id="33" creationId="{E501B348-70BD-4C58-96E2-89DCC77B9E85}"/>
          </ac:spMkLst>
        </pc:spChg>
        <pc:graphicFrameChg chg="mod modGraphic">
          <ac:chgData name="lizzieskelding" userId="S::lizzieskelding_hotmail.com#ext#@doncasterutc450.onmicrosoft.com::56699fc0-b45d-4d5c-9a0a-a6ea4a203bc6" providerId="AD" clId="Web-{E514CFF9-5B90-4EB6-979E-5C2154D18F45}" dt="2020-07-09T06:03:18.657" v="22"/>
          <ac:graphicFrameMkLst>
            <pc:docMk/>
            <pc:sldMk cId="1265239635" sldId="256"/>
            <ac:graphicFrameMk id="26" creationId="{FCACACD5-95E8-4B85-BE4B-6CE58D30243B}"/>
          </ac:graphicFrameMkLst>
        </pc:graphicFrameChg>
      </pc:sldChg>
      <pc:sldChg chg="modSp">
        <pc:chgData name="lizzieskelding" userId="S::lizzieskelding_hotmail.com#ext#@doncasterutc450.onmicrosoft.com::56699fc0-b45d-4d5c-9a0a-a6ea4a203bc6" providerId="AD" clId="Web-{E514CFF9-5B90-4EB6-979E-5C2154D18F45}" dt="2020-07-09T06:04:41.016" v="36" actId="20577"/>
        <pc:sldMkLst>
          <pc:docMk/>
          <pc:sldMk cId="4115530790" sldId="257"/>
        </pc:sldMkLst>
        <pc:spChg chg="mod">
          <ac:chgData name="lizzieskelding" userId="S::lizzieskelding_hotmail.com#ext#@doncasterutc450.onmicrosoft.com::56699fc0-b45d-4d5c-9a0a-a6ea4a203bc6" providerId="AD" clId="Web-{E514CFF9-5B90-4EB6-979E-5C2154D18F45}" dt="2020-07-09T06:04:16.188" v="35" actId="20577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lizzieskelding" userId="S::lizzieskelding_hotmail.com#ext#@doncasterutc450.onmicrosoft.com::56699fc0-b45d-4d5c-9a0a-a6ea4a203bc6" providerId="AD" clId="Web-{E514CFF9-5B90-4EB6-979E-5C2154D18F45}" dt="2020-07-09T06:04:41.016" v="36" actId="20577"/>
          <ac:spMkLst>
            <pc:docMk/>
            <pc:sldMk cId="4115530790" sldId="257"/>
            <ac:spMk id="3" creationId="{258FC657-5F86-416F-8B50-0E564592BE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849AD7-DF4F-43D9-8DD4-2C06E2DD87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50" y="161195"/>
            <a:ext cx="2471690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B2F7D-B2CC-4ACA-B842-788653446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967740"/>
            <a:ext cx="4679950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E6FD191-42EB-4770-83C8-F70AF5C69E4B}"/>
              </a:ext>
            </a:extLst>
          </p:cNvPr>
          <p:cNvSpPr txBox="1"/>
          <p:nvPr/>
        </p:nvSpPr>
        <p:spPr>
          <a:xfrm>
            <a:off x="288663" y="1619140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latin typeface="Arial"/>
                <a:cs typeface="Arial"/>
              </a:rPr>
              <a:t>What does this qualification cover?</a:t>
            </a:r>
          </a:p>
          <a:p>
            <a:r>
              <a:rPr lang="en-GB" sz="1200" dirty="0">
                <a:latin typeface="Arial"/>
                <a:cs typeface="Arial"/>
              </a:rPr>
              <a:t>Learners will be able to develop a foundation of the core knowledge, skills and understanding the engineering sector requires. They will develop further skills by completing a range of units through a choice of these specialist pathways: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Electrical and electronic engineering,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Mechanical engineering and design, </a:t>
            </a:r>
          </a:p>
          <a:p>
            <a:r>
              <a:rPr lang="en-GB" sz="1200" dirty="0">
                <a:latin typeface="Arial"/>
                <a:cs typeface="Arial"/>
              </a:rPr>
              <a:t>• Automation, systems and control,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Manufacturing.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FF082-890B-48DB-9F10-3EEF940A30C2}"/>
              </a:ext>
            </a:extLst>
          </p:cNvPr>
          <p:cNvSpPr/>
          <p:nvPr/>
        </p:nvSpPr>
        <p:spPr>
          <a:xfrm>
            <a:off x="288663" y="8612676"/>
            <a:ext cx="6248717" cy="9876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8F714-86A5-41E6-B5C3-D1884B59C474}"/>
              </a:ext>
            </a:extLst>
          </p:cNvPr>
          <p:cNvSpPr/>
          <p:nvPr/>
        </p:nvSpPr>
        <p:spPr>
          <a:xfrm>
            <a:off x="311150" y="1026915"/>
            <a:ext cx="4815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– Foundation Diploma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1263A-68C3-49F4-B908-F526B820AA4A}"/>
              </a:ext>
            </a:extLst>
          </p:cNvPr>
          <p:cNvSpPr/>
          <p:nvPr/>
        </p:nvSpPr>
        <p:spPr>
          <a:xfrm>
            <a:off x="1404255" y="162423"/>
            <a:ext cx="2521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</a:t>
            </a:r>
            <a:r>
              <a:rPr lang="en-GB" sz="2200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74DDE1-42D6-40AC-AD79-D88FFA164543}"/>
              </a:ext>
            </a:extLst>
          </p:cNvPr>
          <p:cNvSpPr txBox="1"/>
          <p:nvPr/>
        </p:nvSpPr>
        <p:spPr>
          <a:xfrm>
            <a:off x="320620" y="860280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pic>
        <p:nvPicPr>
          <p:cNvPr id="1042" name="Picture 18" descr="OCR | Cambridge Assessment">
            <a:extLst>
              <a:ext uri="{FF2B5EF4-FFF2-40B4-BE49-F238E27FC236}">
                <a16:creationId xmlns:a16="http://schemas.microsoft.com/office/drawing/2014/main" id="{529B3407-5D14-4EE9-B00D-205593942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t="8095" r="15185" b="15143"/>
          <a:stretch/>
        </p:blipFill>
        <p:spPr bwMode="auto">
          <a:xfrm>
            <a:off x="332740" y="174169"/>
            <a:ext cx="1153160" cy="7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D9B29A6A-2E20-468B-BE1B-BDF4A32D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" y="3635094"/>
            <a:ext cx="2677160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latin typeface="Arial"/>
                <a:cs typeface="Arial"/>
              </a:rPr>
              <a:t> ...studying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to prepare for employment in the engineering sector</a:t>
            </a:r>
            <a:r>
              <a:rPr lang="en-GB" altLang="en-US" sz="1100" dirty="0">
                <a:latin typeface="Arial"/>
                <a:cs typeface="Arial"/>
              </a:rPr>
              <a:t>.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latin typeface="Arial"/>
                <a:cs typeface="Arial"/>
              </a:rPr>
              <a:t> 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Who want to progress into engineering-related apprenticeships</a:t>
            </a:r>
            <a:r>
              <a:rPr lang="en-GB" altLang="en-US" sz="1100" dirty="0">
                <a:latin typeface="Arial"/>
                <a:cs typeface="Arial"/>
              </a:rPr>
              <a:t>.</a:t>
            </a:r>
            <a:endParaRPr lang="en-GB" altLang="en-US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latin typeface="Arial"/>
                <a:cs typeface="Arial"/>
              </a:rPr>
              <a:t> 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Who want to gain a Level 3 qualification to support further study in Further Education (FE) and Higher Education (HE) in Engineering</a:t>
            </a:r>
            <a:r>
              <a:rPr lang="en-GB" altLang="en-US" sz="1100" dirty="0">
                <a:latin typeface="Arial"/>
                <a:cs typeface="Arial"/>
              </a:rPr>
              <a:t>.</a:t>
            </a:r>
            <a:endParaRPr lang="en-GB" altLang="en-US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CED90D-3D3B-4616-A9D8-05FEC4A7DB0F}"/>
              </a:ext>
            </a:extLst>
          </p:cNvPr>
          <p:cNvSpPr/>
          <p:nvPr/>
        </p:nvSpPr>
        <p:spPr>
          <a:xfrm>
            <a:off x="320620" y="3208093"/>
            <a:ext cx="3429000" cy="46166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qualification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is suitable for learners...</a:t>
            </a:r>
            <a:endParaRPr lang="en-GB" sz="1200" dirty="0">
              <a:solidFill>
                <a:srgbClr val="000000"/>
              </a:solidFill>
              <a:effectLst/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B87DA0E-A3E5-4585-8575-BD428020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00" y="5382121"/>
            <a:ext cx="2675199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Qualification Structure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Learners must achieve a total of 9 units consisting of 3 mandatory examined units and 6 further units. The choice of units will depend on the specialist pathway selected.</a:t>
            </a: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E062D4A3-E437-40BA-92BA-7ACD2393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0" y="3140195"/>
            <a:ext cx="2675199" cy="1419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Examined units are graded Near-Pass, Pass, Merit and Distinction. Internally assessed units are graded Pass, Merit and Distinction. The qualification is graded PP, PM, MM, MD, DD, DD*, D*D*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CACACD5-95E8-4B85-BE4B-6CE58D302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56415"/>
              </p:ext>
            </p:extLst>
          </p:nvPr>
        </p:nvGraphicFramePr>
        <p:xfrm>
          <a:off x="408996" y="7010707"/>
          <a:ext cx="2600903" cy="1355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903">
                  <a:extLst>
                    <a:ext uri="{9D8B030D-6E8A-4147-A177-3AD203B41FA5}">
                      <a16:colId xmlns:a16="http://schemas.microsoft.com/office/drawing/2014/main" val="23316953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cs typeface="Arial"/>
                        </a:rPr>
                        <a:t>Units 1 to 4 and Unit 23 are assessed by exam and marked by us. Your centre staff will internally assess all the other units and we will moderate them. </a:t>
                      </a:r>
                      <a:endParaRPr lang="en-GB" sz="12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94391"/>
                  </a:ext>
                </a:extLst>
              </a:tr>
            </a:tbl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id="{EE35BE38-4535-4398-80F6-038688D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0" y="4563930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/>
                <a:cs typeface="Arial"/>
              </a:rPr>
              <a:t>Examinations /  Re-sits 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Learners can re-sit an examined unit twice before they complete the qualification.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B6A2ECC7-1744-4B5B-91BD-8A4044E9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9" y="5456229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Employer Involvement</a:t>
            </a:r>
          </a:p>
          <a:p>
            <a:r>
              <a:rPr lang="en-GB" sz="1200" dirty="0"/>
              <a:t>Employers will be involved throughout the course and form an essential link to learning.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84CB5B57-FFF2-4BF6-9192-31F23E15D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805" y="6363541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Career Progression</a:t>
            </a:r>
          </a:p>
          <a:p>
            <a:r>
              <a:rPr lang="en-GB" sz="1200" dirty="0">
                <a:latin typeface="Arial"/>
                <a:cs typeface="Arial"/>
              </a:rPr>
              <a:t>This qualification could lead to Higher Apprenticeships, full time employment in engineering roles or form a basis for a higher education </a:t>
            </a:r>
            <a:r>
              <a:rPr lang="en-GB" sz="1200">
                <a:latin typeface="Arial"/>
                <a:cs typeface="Arial"/>
              </a:rPr>
              <a:t>courses in engineering.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E501B348-70BD-4C58-96E2-89DCC77B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8880989"/>
            <a:ext cx="4811395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/>
                <a:cs typeface="Arial"/>
              </a:rPr>
              <a:t>540 GLH </a:t>
            </a:r>
            <a:r>
              <a:rPr lang="en-GB" sz="1200" dirty="0">
                <a:latin typeface="Arial"/>
                <a:cs typeface="Arial"/>
              </a:rPr>
              <a:t>Equivalent to one and a half A levels in terms of size.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{1 YEAR} 1.5 A LEVEL EQUIVALENT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E57DF29-4BD2-4453-B5B5-D1BA9A6D7E48}"/>
              </a:ext>
            </a:extLst>
          </p:cNvPr>
          <p:cNvSpPr txBox="1"/>
          <p:nvPr/>
        </p:nvSpPr>
        <p:spPr>
          <a:xfrm>
            <a:off x="262145" y="7302500"/>
            <a:ext cx="2982595" cy="22656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 Level Engineering is essential for further Engineering courses and Engineering linked occupations</a:t>
            </a:r>
          </a:p>
          <a:p>
            <a:pPr>
              <a:spcAft>
                <a:spcPts val="0"/>
              </a:spcAft>
            </a:pP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transferable skills that are widely recognised and applicable to the world of work including: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Problem Solving,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Decision Making</a:t>
            </a: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,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Practical Capabilities,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Evaluative Strategies</a:t>
            </a: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258FC657-5F86-416F-8B50-0E564592BECC}"/>
              </a:ext>
            </a:extLst>
          </p:cNvPr>
          <p:cNvSpPr txBox="1"/>
          <p:nvPr/>
        </p:nvSpPr>
        <p:spPr>
          <a:xfrm>
            <a:off x="3394075" y="7302500"/>
            <a:ext cx="3108325" cy="22529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workplace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By choosing to study A Level Engineering you will gain access to a wide range of potential occupations. 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Links with employers and work experience will be an integral part of  the course and will develop skills to enhance career opportunities.</a:t>
            </a:r>
          </a:p>
          <a:p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Employer mentoring schemes will also be available to help prepare students for chosen pathways post</a:t>
            </a: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 A Level study.</a:t>
            </a:r>
            <a:endParaRPr lang="en-GB" sz="12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A170058-100F-48F6-8858-D94EACCC7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4" y="1532256"/>
            <a:ext cx="6527679" cy="574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DAF11C-EF56-48E5-9828-7ABB13E473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DCE57E-182C-4F2F-AFEF-DAB26E217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8692-dfab-40da-bce2-ffc2283dd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A2022D-1857-4E9E-B537-3799B2EC4E3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385</Words>
  <Application>Microsoft Office PowerPoint</Application>
  <PresentationFormat>A4 Paper (210x297 mm)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user</cp:lastModifiedBy>
  <cp:revision>66</cp:revision>
  <dcterms:created xsi:type="dcterms:W3CDTF">2020-06-18T14:18:28Z</dcterms:created>
  <dcterms:modified xsi:type="dcterms:W3CDTF">2020-07-09T06:12:32Z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