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25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452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1532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23386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24148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C1C6F-17A5-4395-B492-A0AC2FD891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36329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C1C6F-17A5-4395-B492-A0AC2FD891F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94600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C1C6F-17A5-4395-B492-A0AC2FD891FB}"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37682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6C1C6F-17A5-4395-B492-A0AC2FD891FB}"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79212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C1C6F-17A5-4395-B492-A0AC2FD891FB}"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63921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45134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54188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6C1C6F-17A5-4395-B492-A0AC2FD891FB}" type="datetimeFigureOut">
              <a:rPr lang="en-GB" smtClean="0"/>
              <a:t>03/02/2021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9BE7721-8E2E-4CC1-9B64-76C8E925203E}" type="slidenum">
              <a:rPr lang="en-GB" smtClean="0"/>
              <a:t>‹#›</a:t>
            </a:fld>
            <a:endParaRPr lang="en-GB"/>
          </a:p>
        </p:txBody>
      </p:sp>
    </p:spTree>
    <p:extLst>
      <p:ext uri="{BB962C8B-B14F-4D97-AF65-F5344CB8AC3E}">
        <p14:creationId xmlns:p14="http://schemas.microsoft.com/office/powerpoint/2010/main" val="97756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tmp"/><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tmp"/><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849AD7-DF4F-43D9-8DD4-2C06E2DD8715}"/>
              </a:ext>
            </a:extLst>
          </p:cNvPr>
          <p:cNvPicPr/>
          <p:nvPr/>
        </p:nvPicPr>
        <p:blipFill>
          <a:blip r:embed="rId2">
            <a:extLst>
              <a:ext uri="{28A0092B-C50C-407E-A947-70E740481C1C}">
                <a14:useLocalDpi xmlns:a14="http://schemas.microsoft.com/office/drawing/2010/main" val="0"/>
              </a:ext>
            </a:extLst>
          </a:blip>
          <a:stretch>
            <a:fillRect/>
          </a:stretch>
        </p:blipFill>
        <p:spPr>
          <a:xfrm>
            <a:off x="1200150" y="161195"/>
            <a:ext cx="2471690" cy="757555"/>
          </a:xfrm>
          <a:prstGeom prst="rect">
            <a:avLst/>
          </a:prstGeom>
        </p:spPr>
      </p:pic>
      <p:pic>
        <p:nvPicPr>
          <p:cNvPr id="6" name="Picture 5">
            <a:extLst>
              <a:ext uri="{FF2B5EF4-FFF2-40B4-BE49-F238E27FC236}">
                <a16:creationId xmlns:a16="http://schemas.microsoft.com/office/drawing/2014/main" id="{61EB2F7D-B2CC-4ACA-B842-788653446B21}"/>
              </a:ext>
            </a:extLst>
          </p:cNvPr>
          <p:cNvPicPr/>
          <p:nvPr/>
        </p:nvPicPr>
        <p:blipFill>
          <a:blip r:embed="rId3">
            <a:extLst>
              <a:ext uri="{28A0092B-C50C-407E-A947-70E740481C1C}">
                <a14:useLocalDpi xmlns:a14="http://schemas.microsoft.com/office/drawing/2010/main" val="0"/>
              </a:ext>
            </a:extLst>
          </a:blip>
          <a:stretch>
            <a:fillRect/>
          </a:stretch>
        </p:blipFill>
        <p:spPr>
          <a:xfrm>
            <a:off x="311150" y="967740"/>
            <a:ext cx="5111750" cy="495300"/>
          </a:xfrm>
          <a:prstGeom prst="rect">
            <a:avLst/>
          </a:prstGeom>
        </p:spPr>
      </p:pic>
      <p:sp>
        <p:nvSpPr>
          <p:cNvPr id="7" name="Text Box 8">
            <a:extLst>
              <a:ext uri="{FF2B5EF4-FFF2-40B4-BE49-F238E27FC236}">
                <a16:creationId xmlns:a16="http://schemas.microsoft.com/office/drawing/2014/main" id="{1E6FD191-42EB-4770-83C8-F70AF5C69E4B}"/>
              </a:ext>
            </a:extLst>
          </p:cNvPr>
          <p:cNvSpPr txBox="1"/>
          <p:nvPr/>
        </p:nvSpPr>
        <p:spPr>
          <a:xfrm>
            <a:off x="288663" y="1619139"/>
            <a:ext cx="6248717" cy="798120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200" b="1" dirty="0">
                <a:latin typeface="Arial" panose="020B0604020202020204" pitchFamily="34" charset="0"/>
                <a:cs typeface="Arial" panose="020B0604020202020204" pitchFamily="34" charset="0"/>
              </a:rPr>
              <a:t>What does this qualification cover?</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The </a:t>
            </a:r>
            <a:r>
              <a:rPr lang="en-GB" sz="1200" b="1" dirty="0">
                <a:latin typeface="Arial" panose="020B0604020202020204" pitchFamily="34" charset="0"/>
                <a:cs typeface="Arial" panose="020B0604020202020204" pitchFamily="34" charset="0"/>
              </a:rPr>
              <a:t>Edexcel A Level in Business </a:t>
            </a:r>
            <a:r>
              <a:rPr lang="en-GB" sz="1200" dirty="0">
                <a:latin typeface="Arial" panose="020B0604020202020204" pitchFamily="34" charset="0"/>
                <a:cs typeface="Arial" panose="020B0604020202020204" pitchFamily="34" charset="0"/>
              </a:rPr>
              <a:t>is designed for learners who want to study business at a higher level. </a:t>
            </a:r>
            <a:r>
              <a:rPr lang="en-US" sz="1200" dirty="0">
                <a:latin typeface="Arial" panose="020B0604020202020204" pitchFamily="34" charset="0"/>
                <a:cs typeface="Arial" panose="020B0604020202020204" pitchFamily="34" charset="0"/>
              </a:rPr>
              <a:t>Students are introduced to business in Themes 1 and 2 through building knowledge of core business concepts and applying them to business contexts to develop a broad understanding of how businesses work. Breadth and depth of knowledge and understanding, with applications to a wider range of contexts and more complex business information, are developed in Themes 3 and 4, requiring students to take a more strategic view of business opportunities and issues. </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This qualification is appropriate for you if you’re looking to develop a high level of knowledge and understanding in business and will give you opportunities through employer-led projects to apply your learning. You will develop significant personal and vocational business skills that can be transferred to further study or employment. </a:t>
            </a:r>
          </a:p>
          <a:p>
            <a:endParaRPr lang="en-GB" sz="12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DB8F714-86A5-41E6-B5C3-D1884B59C474}"/>
              </a:ext>
            </a:extLst>
          </p:cNvPr>
          <p:cNvSpPr/>
          <p:nvPr/>
        </p:nvSpPr>
        <p:spPr>
          <a:xfrm>
            <a:off x="268240" y="548102"/>
            <a:ext cx="1550424" cy="954107"/>
          </a:xfrm>
          <a:prstGeom prst="rect">
            <a:avLst/>
          </a:prstGeom>
        </p:spPr>
        <p:txBody>
          <a:bodyPr wrap="none">
            <a:spAutoFit/>
          </a:bodyPr>
          <a:lstStyle/>
          <a:p>
            <a:endParaRPr lang="en-GB" sz="2800" dirty="0">
              <a:solidFill>
                <a:schemeClr val="bg1"/>
              </a:solidFill>
            </a:endParaRPr>
          </a:p>
          <a:p>
            <a:r>
              <a:rPr lang="en-GB" sz="2800" b="1" dirty="0">
                <a:solidFill>
                  <a:schemeClr val="bg1"/>
                </a:solidFill>
              </a:rPr>
              <a:t>Business </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061263A-68C3-49F4-B908-F526B820AA4A}"/>
              </a:ext>
            </a:extLst>
          </p:cNvPr>
          <p:cNvSpPr/>
          <p:nvPr/>
        </p:nvSpPr>
        <p:spPr>
          <a:xfrm>
            <a:off x="1150255" y="518023"/>
            <a:ext cx="2521585" cy="430887"/>
          </a:xfrm>
          <a:prstGeom prst="rect">
            <a:avLst/>
          </a:prstGeom>
        </p:spPr>
        <p:txBody>
          <a:bodyPr wrap="square">
            <a:spAutoFit/>
          </a:bodyPr>
          <a:lstStyle/>
          <a:p>
            <a:pPr>
              <a:spcAft>
                <a:spcPts val="0"/>
              </a:spcAft>
            </a:pPr>
            <a:r>
              <a:rPr lang="en-US" sz="22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A</a:t>
            </a:r>
            <a:r>
              <a:rPr lang="en-GB" sz="22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Level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Doncaster UTC - Education - Doncaster - 244 photos | Facebook">
            <a:extLst>
              <a:ext uri="{FF2B5EF4-FFF2-40B4-BE49-F238E27FC236}">
                <a16:creationId xmlns:a16="http://schemas.microsoft.com/office/drawing/2014/main" id="{D3DCF911-8C90-4C02-BB7C-60D308E3FA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3676" y="1155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847134C-0D0D-4505-9438-744837CD54E8}"/>
              </a:ext>
            </a:extLst>
          </p:cNvPr>
          <p:cNvSpPr/>
          <p:nvPr/>
        </p:nvSpPr>
        <p:spPr>
          <a:xfrm>
            <a:off x="288663" y="7950200"/>
            <a:ext cx="6248717" cy="1650143"/>
          </a:xfrm>
          <a:prstGeom prst="rect">
            <a:avLst/>
          </a:prstGeom>
          <a:solidFill>
            <a:srgbClr val="CCFFFF"/>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4" name="TextBox 23">
            <a:extLst>
              <a:ext uri="{FF2B5EF4-FFF2-40B4-BE49-F238E27FC236}">
                <a16:creationId xmlns:a16="http://schemas.microsoft.com/office/drawing/2014/main" id="{751913E5-58E0-473E-BCE2-E3767CA5FA44}"/>
              </a:ext>
            </a:extLst>
          </p:cNvPr>
          <p:cNvSpPr txBox="1"/>
          <p:nvPr/>
        </p:nvSpPr>
        <p:spPr>
          <a:xfrm>
            <a:off x="320620" y="7980504"/>
            <a:ext cx="1727200" cy="646331"/>
          </a:xfrm>
          <a:prstGeom prst="rect">
            <a:avLst/>
          </a:prstGeom>
          <a:noFill/>
        </p:spPr>
        <p:txBody>
          <a:bodyPr wrap="square" rtlCol="0">
            <a:spAutoFit/>
          </a:bodyPr>
          <a:lstStyle/>
          <a:p>
            <a:r>
              <a:rPr lang="en-GB" b="1" dirty="0"/>
              <a:t>What’s included </a:t>
            </a:r>
            <a:endParaRPr lang="en-GB" dirty="0"/>
          </a:p>
          <a:p>
            <a:endParaRPr lang="en-GB" dirty="0"/>
          </a:p>
        </p:txBody>
      </p:sp>
      <p:sp>
        <p:nvSpPr>
          <p:cNvPr id="25" name="Text Box 3">
            <a:extLst>
              <a:ext uri="{FF2B5EF4-FFF2-40B4-BE49-F238E27FC236}">
                <a16:creationId xmlns:a16="http://schemas.microsoft.com/office/drawing/2014/main" id="{ED19A62F-39E9-47EB-B7D3-4ADF0C2A143A}"/>
              </a:ext>
            </a:extLst>
          </p:cNvPr>
          <p:cNvSpPr txBox="1">
            <a:spLocks noChangeArrowheads="1"/>
          </p:cNvSpPr>
          <p:nvPr/>
        </p:nvSpPr>
        <p:spPr bwMode="auto">
          <a:xfrm>
            <a:off x="342900" y="8354056"/>
            <a:ext cx="6062868" cy="818192"/>
          </a:xfrm>
          <a:prstGeom prst="rect">
            <a:avLst/>
          </a:prstGeom>
          <a:noFill/>
          <a:ln>
            <a:noFill/>
          </a:ln>
        </p:spPr>
        <p:txBody>
          <a:bodyPr vert="horz" wrap="square" lIns="91440" tIns="45720" rIns="91440" bIns="45720" numCol="1" anchor="t" anchorCtr="0" compatLnSpc="1">
            <a:prstTxWarp prst="textNoShape">
              <a:avLst/>
            </a:prstTxWarp>
          </a:bodyPr>
          <a:lstStyle/>
          <a:p>
            <a:r>
              <a:rPr lang="en-GB" sz="1200" dirty="0">
                <a:latin typeface="Arial"/>
                <a:cs typeface="Arial"/>
              </a:rPr>
              <a:t>Throughout this course, you will be encouraged to use an enquiring, critical and thoughtful approach to the study of business, to understand that business behaviour can be studied from a range of perspectives and to challenge assumptions.</a:t>
            </a:r>
          </a:p>
        </p:txBody>
      </p:sp>
      <p:pic>
        <p:nvPicPr>
          <p:cNvPr id="2" name="Picture 1">
            <a:extLst>
              <a:ext uri="{FF2B5EF4-FFF2-40B4-BE49-F238E27FC236}">
                <a16:creationId xmlns:a16="http://schemas.microsoft.com/office/drawing/2014/main" id="{17C9E77F-551D-496D-BEEF-7E20DB7BAED3}"/>
              </a:ext>
            </a:extLst>
          </p:cNvPr>
          <p:cNvPicPr>
            <a:picLocks noChangeAspect="1"/>
          </p:cNvPicPr>
          <p:nvPr/>
        </p:nvPicPr>
        <p:blipFill>
          <a:blip r:embed="rId5"/>
          <a:stretch>
            <a:fillRect/>
          </a:stretch>
        </p:blipFill>
        <p:spPr>
          <a:xfrm>
            <a:off x="299483" y="164414"/>
            <a:ext cx="875719" cy="767376"/>
          </a:xfrm>
          <a:prstGeom prst="rect">
            <a:avLst/>
          </a:prstGeom>
        </p:spPr>
      </p:pic>
      <p:pic>
        <p:nvPicPr>
          <p:cNvPr id="17" name="Picture 16">
            <a:extLst>
              <a:ext uri="{FF2B5EF4-FFF2-40B4-BE49-F238E27FC236}">
                <a16:creationId xmlns:a16="http://schemas.microsoft.com/office/drawing/2014/main" id="{C0CE0B8C-1D2D-4E29-9B53-7B64AFC378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58077" y="4254500"/>
            <a:ext cx="4588113" cy="3633361"/>
          </a:xfrm>
          <a:prstGeom prst="rect">
            <a:avLst/>
          </a:prstGeom>
        </p:spPr>
      </p:pic>
    </p:spTree>
    <p:extLst>
      <p:ext uri="{BB962C8B-B14F-4D97-AF65-F5344CB8AC3E}">
        <p14:creationId xmlns:p14="http://schemas.microsoft.com/office/powerpoint/2010/main" val="363535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oncaster UTC - Education - Doncaster - 244 photos | Facebook">
            <a:extLst>
              <a:ext uri="{FF2B5EF4-FFF2-40B4-BE49-F238E27FC236}">
                <a16:creationId xmlns:a16="http://schemas.microsoft.com/office/drawing/2014/main" id="{ACDBACB8-8C13-499E-BDC4-AC4D2B47A6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676" y="1282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64D7FAC-1542-4FD4-B3C1-A8BB5FCB6695}"/>
              </a:ext>
            </a:extLst>
          </p:cNvPr>
          <p:cNvSpPr/>
          <p:nvPr/>
        </p:nvSpPr>
        <p:spPr>
          <a:xfrm>
            <a:off x="373378" y="100296"/>
            <a:ext cx="5027297" cy="830997"/>
          </a:xfrm>
          <a:prstGeom prst="rect">
            <a:avLst/>
          </a:prstGeom>
        </p:spPr>
        <p:txBody>
          <a:bodyPr wrap="square">
            <a:spAutoFit/>
          </a:bodyPr>
          <a:lstStyle/>
          <a:p>
            <a:r>
              <a:rPr lang="en-GB" sz="1200" b="1" dirty="0">
                <a:solidFill>
                  <a:srgbClr val="444444"/>
                </a:solidFill>
                <a:latin typeface="Arial" panose="020B0604020202020204" pitchFamily="34" charset="0"/>
              </a:rPr>
              <a:t>Qualification structure and how to achieve </a:t>
            </a:r>
            <a:endParaRPr lang="en-GB" sz="1200" dirty="0">
              <a:solidFill>
                <a:srgbClr val="444444"/>
              </a:solidFill>
              <a:latin typeface="Arial" panose="020B0604020202020204" pitchFamily="34" charset="0"/>
            </a:endParaRPr>
          </a:p>
          <a:p>
            <a:r>
              <a:rPr lang="en-GB" sz="1200" dirty="0">
                <a:solidFill>
                  <a:srgbClr val="444444"/>
                </a:solidFill>
                <a:latin typeface="Arial" panose="020B0604020202020204" pitchFamily="34" charset="0"/>
              </a:rPr>
              <a:t>To be awarded an A Level in Business you are required to successfully complete 4 mandatory units. The units will be assessed in the following way:</a:t>
            </a:r>
            <a:endParaRPr lang="en-GB" sz="1200" dirty="0"/>
          </a:p>
        </p:txBody>
      </p:sp>
      <p:sp>
        <p:nvSpPr>
          <p:cNvPr id="12" name="Text Box 10">
            <a:extLst>
              <a:ext uri="{FF2B5EF4-FFF2-40B4-BE49-F238E27FC236}">
                <a16:creationId xmlns:a16="http://schemas.microsoft.com/office/drawing/2014/main" id="{3B9C2225-E66B-4105-9EFB-0EDFF29F6E43}"/>
              </a:ext>
            </a:extLst>
          </p:cNvPr>
          <p:cNvSpPr txBox="1"/>
          <p:nvPr/>
        </p:nvSpPr>
        <p:spPr>
          <a:xfrm>
            <a:off x="448738" y="7708899"/>
            <a:ext cx="2900035" cy="210160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panose="020B0604020202020204" pitchFamily="34" charset="0"/>
                <a:ea typeface="Calibri" panose="020F0502020204030204" pitchFamily="34" charset="0"/>
                <a:cs typeface="Arial" panose="020B0604020202020204" pitchFamily="34" charset="0"/>
              </a:rPr>
              <a:t>Key Features</a:t>
            </a:r>
          </a:p>
          <a:p>
            <a:pPr>
              <a:spcAft>
                <a:spcPts val="0"/>
              </a:spcAft>
            </a:pPr>
            <a:endParaRPr lang="en-GB" sz="12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You will develop and enhance skills such as:</a:t>
            </a:r>
          </a:p>
          <a:p>
            <a:pPr>
              <a:spcAft>
                <a:spcPts val="0"/>
              </a:spcAft>
            </a:pPr>
            <a:endParaRPr lang="en-GB" sz="1200" b="1" dirty="0">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Arial"/>
              </a:rPr>
              <a:t>Problem-solving</a:t>
            </a:r>
            <a:r>
              <a:rPr lang="en-GB" sz="1200" dirty="0">
                <a:latin typeface="Arial"/>
                <a:ea typeface="Calibri" panose="020F0502020204030204" pitchFamily="34" charset="0"/>
                <a:cs typeface="Arial"/>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Arial"/>
              </a:rPr>
              <a:t>Time management,</a:t>
            </a:r>
            <a:endParaRPr lang="en-GB" sz="1200" dirty="0">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Arial"/>
              </a:rPr>
              <a:t>Planning and organisation</a:t>
            </a:r>
            <a:r>
              <a:rPr lang="en-GB" sz="1200" dirty="0">
                <a:latin typeface="Arial"/>
                <a:ea typeface="Calibri" panose="020F0502020204030204" pitchFamily="34" charset="0"/>
                <a:cs typeface="Arial"/>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Arial"/>
              </a:rPr>
              <a:t>Negotiation and teamwork,</a:t>
            </a:r>
            <a:endParaRPr lang="en-GB" sz="1200" dirty="0">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Arial"/>
              </a:rPr>
              <a:t>Communication and leadership,</a:t>
            </a:r>
            <a:endParaRPr lang="en-GB" sz="1200" dirty="0">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Arial"/>
              </a:rPr>
              <a:t>Critical thinking</a:t>
            </a:r>
            <a:r>
              <a:rPr lang="en-GB" sz="1200" dirty="0">
                <a:latin typeface="Arial"/>
                <a:ea typeface="Calibri" panose="020F0502020204030204" pitchFamily="34" charset="0"/>
                <a:cs typeface="Arial"/>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13">
            <a:extLst>
              <a:ext uri="{FF2B5EF4-FFF2-40B4-BE49-F238E27FC236}">
                <a16:creationId xmlns:a16="http://schemas.microsoft.com/office/drawing/2014/main" id="{57D996A4-A73B-4D13-9E9B-D626B7937B81}"/>
              </a:ext>
            </a:extLst>
          </p:cNvPr>
          <p:cNvSpPr txBox="1"/>
          <p:nvPr/>
        </p:nvSpPr>
        <p:spPr>
          <a:xfrm>
            <a:off x="3589337" y="7707979"/>
            <a:ext cx="3022285" cy="208982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Links to workplace</a:t>
            </a:r>
          </a:p>
          <a:p>
            <a:pPr>
              <a:spcAft>
                <a:spcPts val="0"/>
              </a:spcAft>
            </a:pPr>
            <a:endParaRPr lang="en-GB" sz="1200" b="1"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200" dirty="0">
                <a:latin typeface="Arial" panose="020B0604020202020204" pitchFamily="34" charset="0"/>
                <a:ea typeface="Calibri" panose="020F0502020204030204" pitchFamily="34" charset="0"/>
                <a:cs typeface="Times New Roman" panose="02020603050405020304" pitchFamily="18" charset="0"/>
              </a:rPr>
              <a:t>Gaining a qualification in A Level Business will allow you to progress to higher education courses such as:</a:t>
            </a:r>
          </a:p>
          <a:p>
            <a:pPr>
              <a:spcAft>
                <a:spcPts val="0"/>
              </a:spcAft>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Times New Roman"/>
              </a:rPr>
              <a:t>Business Management,</a:t>
            </a: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Times New Roman"/>
              </a:rPr>
              <a:t>Business Studies,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Times New Roman"/>
              </a:rPr>
              <a:t>Marketing, Communications and Advertising</a:t>
            </a: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Times New Roman"/>
              </a:rPr>
              <a:t>Accounting, Finance or Economics,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10">
            <a:extLst>
              <a:ext uri="{FF2B5EF4-FFF2-40B4-BE49-F238E27FC236}">
                <a16:creationId xmlns:a16="http://schemas.microsoft.com/office/drawing/2014/main" id="{BF32FC86-5C15-49AD-BB91-760285DFA684}"/>
              </a:ext>
            </a:extLst>
          </p:cNvPr>
          <p:cNvSpPr txBox="1"/>
          <p:nvPr/>
        </p:nvSpPr>
        <p:spPr>
          <a:xfrm>
            <a:off x="448738" y="5921597"/>
            <a:ext cx="4779672" cy="162220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200" b="1" dirty="0">
                <a:solidFill>
                  <a:srgbClr val="000000"/>
                </a:solidFill>
                <a:latin typeface="Arial" panose="020B0604020202020204" pitchFamily="34" charset="0"/>
              </a:rPr>
              <a:t>Employer- led Learning </a:t>
            </a:r>
            <a:endParaRPr lang="en-GB" sz="1200" dirty="0">
              <a:solidFill>
                <a:srgbClr val="000000"/>
              </a:solidFill>
              <a:latin typeface="Arial" panose="020B0604020202020204" pitchFamily="34" charset="0"/>
            </a:endParaRPr>
          </a:p>
          <a:p>
            <a:r>
              <a:rPr lang="en-GB" sz="1200" dirty="0">
                <a:solidFill>
                  <a:srgbClr val="000000"/>
                </a:solidFill>
                <a:latin typeface="Arial"/>
                <a:cs typeface="Arial"/>
              </a:rPr>
              <a:t>As Doncaster UTC collaborates with a variety of top employers, and two major universities in the region, your study will be supported by work experience and by undertaking projects set by some of the region's most entrepreneurial companies. </a:t>
            </a:r>
            <a:endParaRPr lang="en-GB" sz="1200" dirty="0">
              <a:solidFill>
                <a:srgbClr val="000000"/>
              </a:solidFill>
              <a:latin typeface="Arial" panose="020B0604020202020204" pitchFamily="34" charset="0"/>
              <a:cs typeface="Arial"/>
            </a:endParaRPr>
          </a:p>
          <a:p>
            <a:r>
              <a:rPr lang="en-GB" sz="1200" dirty="0">
                <a:solidFill>
                  <a:srgbClr val="000000"/>
                </a:solidFill>
                <a:latin typeface="Arial" panose="020B0604020202020204" pitchFamily="34" charset="0"/>
              </a:rPr>
              <a:t>You will work with business professionals on a whole range of project ideas which will not only contextualise your learning but will support you in developing your employability skills.</a:t>
            </a:r>
            <a:endParaRPr lang="en-GB" sz="1200" dirty="0"/>
          </a:p>
        </p:txBody>
      </p:sp>
      <p:pic>
        <p:nvPicPr>
          <p:cNvPr id="16" name="Picture 15">
            <a:extLst>
              <a:ext uri="{FF2B5EF4-FFF2-40B4-BE49-F238E27FC236}">
                <a16:creationId xmlns:a16="http://schemas.microsoft.com/office/drawing/2014/main" id="{34531F3D-5408-4BBA-B1DE-BEF607C10E1E}"/>
              </a:ext>
            </a:extLst>
          </p:cNvPr>
          <p:cNvPicPr>
            <a:picLocks noChangeAspect="1"/>
          </p:cNvPicPr>
          <p:nvPr/>
        </p:nvPicPr>
        <p:blipFill>
          <a:blip r:embed="rId3"/>
          <a:stretch>
            <a:fillRect/>
          </a:stretch>
        </p:blipFill>
        <p:spPr>
          <a:xfrm>
            <a:off x="5370774" y="1709953"/>
            <a:ext cx="1268355" cy="888872"/>
          </a:xfrm>
          <a:prstGeom prst="rect">
            <a:avLst/>
          </a:prstGeom>
        </p:spPr>
      </p:pic>
      <p:pic>
        <p:nvPicPr>
          <p:cNvPr id="17" name="Picture 16">
            <a:extLst>
              <a:ext uri="{FF2B5EF4-FFF2-40B4-BE49-F238E27FC236}">
                <a16:creationId xmlns:a16="http://schemas.microsoft.com/office/drawing/2014/main" id="{FE2C32F8-E85E-4702-92C2-D74BE228223C}"/>
              </a:ext>
            </a:extLst>
          </p:cNvPr>
          <p:cNvPicPr>
            <a:picLocks noChangeAspect="1"/>
          </p:cNvPicPr>
          <p:nvPr/>
        </p:nvPicPr>
        <p:blipFill>
          <a:blip r:embed="rId4"/>
          <a:stretch>
            <a:fillRect/>
          </a:stretch>
        </p:blipFill>
        <p:spPr>
          <a:xfrm>
            <a:off x="5370774" y="3091500"/>
            <a:ext cx="1284302" cy="888004"/>
          </a:xfrm>
          <a:prstGeom prst="rect">
            <a:avLst/>
          </a:prstGeom>
        </p:spPr>
      </p:pic>
      <p:pic>
        <p:nvPicPr>
          <p:cNvPr id="18" name="Picture 17">
            <a:extLst>
              <a:ext uri="{FF2B5EF4-FFF2-40B4-BE49-F238E27FC236}">
                <a16:creationId xmlns:a16="http://schemas.microsoft.com/office/drawing/2014/main" id="{711BBC9C-EB7F-4DF7-A1BA-69586280ACF9}"/>
              </a:ext>
            </a:extLst>
          </p:cNvPr>
          <p:cNvPicPr>
            <a:picLocks noChangeAspect="1"/>
          </p:cNvPicPr>
          <p:nvPr/>
        </p:nvPicPr>
        <p:blipFill>
          <a:blip r:embed="rId5"/>
          <a:stretch>
            <a:fillRect/>
          </a:stretch>
        </p:blipFill>
        <p:spPr>
          <a:xfrm>
            <a:off x="5370773" y="4513015"/>
            <a:ext cx="1268355" cy="844033"/>
          </a:xfrm>
          <a:prstGeom prst="rect">
            <a:avLst/>
          </a:prstGeom>
        </p:spPr>
      </p:pic>
      <p:pic>
        <p:nvPicPr>
          <p:cNvPr id="19" name="Picture 18">
            <a:extLst>
              <a:ext uri="{FF2B5EF4-FFF2-40B4-BE49-F238E27FC236}">
                <a16:creationId xmlns:a16="http://schemas.microsoft.com/office/drawing/2014/main" id="{1AFB45A0-BBA8-47B3-9D03-8A3FA29F81AF}"/>
              </a:ext>
            </a:extLst>
          </p:cNvPr>
          <p:cNvPicPr>
            <a:picLocks noChangeAspect="1"/>
          </p:cNvPicPr>
          <p:nvPr/>
        </p:nvPicPr>
        <p:blipFill>
          <a:blip r:embed="rId6"/>
          <a:stretch>
            <a:fillRect/>
          </a:stretch>
        </p:blipFill>
        <p:spPr>
          <a:xfrm>
            <a:off x="5368151" y="5901097"/>
            <a:ext cx="1270977" cy="841299"/>
          </a:xfrm>
          <a:prstGeom prst="rect">
            <a:avLst/>
          </a:prstGeom>
        </p:spPr>
      </p:pic>
      <p:pic>
        <p:nvPicPr>
          <p:cNvPr id="3" name="Picture 2">
            <a:extLst>
              <a:ext uri="{FF2B5EF4-FFF2-40B4-BE49-F238E27FC236}">
                <a16:creationId xmlns:a16="http://schemas.microsoft.com/office/drawing/2014/main" id="{AEEAEE6D-D636-49F0-B2EE-6132DAD808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8738" y="936206"/>
            <a:ext cx="4054191" cy="4839119"/>
          </a:xfrm>
          <a:prstGeom prst="rect">
            <a:avLst/>
          </a:prstGeom>
        </p:spPr>
      </p:pic>
    </p:spTree>
    <p:extLst>
      <p:ext uri="{BB962C8B-B14F-4D97-AF65-F5344CB8AC3E}">
        <p14:creationId xmlns:p14="http://schemas.microsoft.com/office/powerpoint/2010/main" val="15042942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BB34914879AA43A80A7FAD5D336354" ma:contentTypeVersion="9" ma:contentTypeDescription="Create a new document." ma:contentTypeScope="" ma:versionID="b06fc3ff9d87009e34c91f5e760de746">
  <xsd:schema xmlns:xsd="http://www.w3.org/2001/XMLSchema" xmlns:xs="http://www.w3.org/2001/XMLSchema" xmlns:p="http://schemas.microsoft.com/office/2006/metadata/properties" xmlns:ns2="3ed48692-dfab-40da-bce2-ffc2283ddabb" targetNamespace="http://schemas.microsoft.com/office/2006/metadata/properties" ma:root="true" ma:fieldsID="926f945bdc93164be99f61e03499c491" ns2:_="">
    <xsd:import namespace="3ed48692-dfab-40da-bce2-ffc2283dda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48692-dfab-40da-bce2-ffc2283dd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C5CB92-B795-4654-B0C3-9E8F42CAC2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d48692-dfab-40da-bce2-ffc2283dd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0BB21A-8B71-4351-B320-B4335EE83014}">
  <ds:schemaRefs>
    <ds:schemaRef ds:uri="http://schemas.microsoft.com/sharepoint/v3/contenttype/forms"/>
  </ds:schemaRefs>
</ds:datastoreItem>
</file>

<file path=customXml/itemProps3.xml><?xml version="1.0" encoding="utf-8"?>
<ds:datastoreItem xmlns:ds="http://schemas.openxmlformats.org/officeDocument/2006/customXml" ds:itemID="{25E02611-0402-422B-A695-22BC3D7A888E}">
  <ds:schemaRefs>
    <ds:schemaRef ds:uri="http://schemas.microsoft.com/office/infopath/2007/PartnerControls"/>
    <ds:schemaRef ds:uri="http://schemas.openxmlformats.org/package/2006/metadata/core-properties"/>
    <ds:schemaRef ds:uri="3ed48692-dfab-40da-bce2-ffc2283ddabb"/>
    <ds:schemaRef ds:uri="http://schemas.microsoft.com/office/2006/documentManagement/types"/>
    <ds:schemaRef ds:uri="http://purl.org/dc/terms/"/>
    <ds:schemaRef ds:uri="http://purl.org/dc/elements/1.1/"/>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7236</TotalTime>
  <Words>382</Words>
  <Application>Microsoft Office PowerPoint</Application>
  <PresentationFormat>A4 Paper (210x297 mm)</PresentationFormat>
  <Paragraphs>34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Naylor</dc:creator>
  <cp:lastModifiedBy>S. Lake</cp:lastModifiedBy>
  <cp:revision>88</cp:revision>
  <dcterms:created xsi:type="dcterms:W3CDTF">2020-06-18T14:18:28Z</dcterms:created>
  <dcterms:modified xsi:type="dcterms:W3CDTF">2021-02-03T13:51:30Z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0x01010029BB34914879AA43A80A7FAD5D336354</vt:lpwstr>
  </property>
</Properties>
</file>