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3BDF7-97A2-4001-875B-6E7836317563}" v="2" dt="2020-07-20T13:25:12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750" y="26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keith" userId="S::tracykeith_hotmail.co.uk#ext#@doncasterutc450.onmicrosoft.com::2168a83b-89e3-4d1c-87ec-27e85240c440" providerId="AD" clId="Web-{1413BDF7-97A2-4001-875B-6E7836317563}"/>
    <pc:docChg chg="modSld">
      <pc:chgData name="tracykeith" userId="S::tracykeith_hotmail.co.uk#ext#@doncasterutc450.onmicrosoft.com::2168a83b-89e3-4d1c-87ec-27e85240c440" providerId="AD" clId="Web-{1413BDF7-97A2-4001-875B-6E7836317563}" dt="2020-07-20T13:25:12.880" v="1" actId="20577"/>
      <pc:docMkLst>
        <pc:docMk/>
      </pc:docMkLst>
      <pc:sldChg chg="modSp">
        <pc:chgData name="tracykeith" userId="S::tracykeith_hotmail.co.uk#ext#@doncasterutc450.onmicrosoft.com::2168a83b-89e3-4d1c-87ec-27e85240c440" providerId="AD" clId="Web-{1413BDF7-97A2-4001-875B-6E7836317563}" dt="2020-07-20T13:25:12.880" v="1" actId="20577"/>
        <pc:sldMkLst>
          <pc:docMk/>
          <pc:sldMk cId="4115530790" sldId="257"/>
        </pc:sldMkLst>
        <pc:spChg chg="mod">
          <ac:chgData name="tracykeith" userId="S::tracykeith_hotmail.co.uk#ext#@doncasterutc450.onmicrosoft.com::2168a83b-89e3-4d1c-87ec-27e85240c440" providerId="AD" clId="Web-{1413BDF7-97A2-4001-875B-6E7836317563}" dt="2020-07-20T13:25:12.880" v="1" actId="20577"/>
          <ac:spMkLst>
            <pc:docMk/>
            <pc:sldMk cId="4115530790" sldId="257"/>
            <ac:spMk id="3" creationId="{258FC657-5F86-416F-8B50-0E564592BE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2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6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48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29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0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8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2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21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34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88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C1C6F-17A5-4395-B492-A0AC2FD891FB}" type="datetimeFigureOut">
              <a:rPr lang="en-GB" smtClean="0"/>
              <a:pPr/>
              <a:t>20/07/2020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E7721-8E2E-4CC1-9B64-76C8E92520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56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849AD7-DF4F-43D9-8DD4-2C06E2DD87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150" y="161195"/>
            <a:ext cx="2471690" cy="7575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EB2F7D-B2CC-4ACA-B842-788653446B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967740"/>
            <a:ext cx="3614690" cy="495300"/>
          </a:xfrm>
          <a:prstGeom prst="rect">
            <a:avLst/>
          </a:prstGeom>
        </p:spPr>
      </p:pic>
      <p:sp>
        <p:nvSpPr>
          <p:cNvPr id="7" name="Text Box 8">
            <a:extLst>
              <a:ext uri="{FF2B5EF4-FFF2-40B4-BE49-F238E27FC236}">
                <a16:creationId xmlns:a16="http://schemas.microsoft.com/office/drawing/2014/main" id="{1E6FD191-42EB-4770-83C8-F70AF5C69E4B}"/>
              </a:ext>
            </a:extLst>
          </p:cNvPr>
          <p:cNvSpPr txBox="1"/>
          <p:nvPr/>
        </p:nvSpPr>
        <p:spPr>
          <a:xfrm>
            <a:off x="288663" y="1619140"/>
            <a:ext cx="6248717" cy="76022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What does this qualification cover?</a:t>
            </a:r>
          </a:p>
          <a:p>
            <a:r>
              <a:rPr lang="en-US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Design Engineering: Briefs, design specifications, development of new products, consumer requirements, design cycle, product life cycles, improved methods &amp; materials, machine and hand processes, CAD / CAM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8FF082-890B-48DB-9F10-3EEF940A30C2}"/>
              </a:ext>
            </a:extLst>
          </p:cNvPr>
          <p:cNvSpPr/>
          <p:nvPr/>
        </p:nvSpPr>
        <p:spPr>
          <a:xfrm>
            <a:off x="288663" y="8612676"/>
            <a:ext cx="6248717" cy="9876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B8F714-86A5-41E6-B5C3-D1884B59C474}"/>
              </a:ext>
            </a:extLst>
          </p:cNvPr>
          <p:cNvSpPr/>
          <p:nvPr/>
        </p:nvSpPr>
        <p:spPr>
          <a:xfrm>
            <a:off x="311150" y="1026915"/>
            <a:ext cx="3177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ENGINEERING 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61263A-68C3-49F4-B908-F526B820AA4A}"/>
              </a:ext>
            </a:extLst>
          </p:cNvPr>
          <p:cNvSpPr/>
          <p:nvPr/>
        </p:nvSpPr>
        <p:spPr>
          <a:xfrm>
            <a:off x="1476444" y="162423"/>
            <a:ext cx="25215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2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Cambridge Nationals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oncaster UTC - Education - Doncaster - 244 photos | Facebook">
            <a:extLst>
              <a:ext uri="{FF2B5EF4-FFF2-40B4-BE49-F238E27FC236}">
                <a16:creationId xmlns:a16="http://schemas.microsoft.com/office/drawing/2014/main" id="{D3DCF911-8C90-4C02-BB7C-60D308E3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6" y="128272"/>
            <a:ext cx="1403984" cy="140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374DDE1-42D6-40AC-AD79-D88FFA164543}"/>
              </a:ext>
            </a:extLst>
          </p:cNvPr>
          <p:cNvSpPr txBox="1"/>
          <p:nvPr/>
        </p:nvSpPr>
        <p:spPr>
          <a:xfrm>
            <a:off x="320620" y="8602804"/>
            <a:ext cx="172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What’s included </a:t>
            </a:r>
            <a:endParaRPr lang="en-GB" dirty="0"/>
          </a:p>
          <a:p>
            <a:endParaRPr lang="en-GB" dirty="0"/>
          </a:p>
        </p:txBody>
      </p:sp>
      <p:pic>
        <p:nvPicPr>
          <p:cNvPr id="1042" name="Picture 18" descr="OCR | Cambridge Assessment">
            <a:extLst>
              <a:ext uri="{FF2B5EF4-FFF2-40B4-BE49-F238E27FC236}">
                <a16:creationId xmlns:a16="http://schemas.microsoft.com/office/drawing/2014/main" id="{529B3407-5D14-4EE9-B00D-2055939424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0" t="8095" r="15185" b="15143"/>
          <a:stretch/>
        </p:blipFill>
        <p:spPr bwMode="auto">
          <a:xfrm>
            <a:off x="332740" y="174169"/>
            <a:ext cx="1153160" cy="75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D9B29A6A-2E20-468B-BE1B-BDF4A32D6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" y="2597380"/>
            <a:ext cx="2677160" cy="2333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51435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Design engineers use technical knowledge, mathematical expertise and design skills to create innovative solutions to problems across a range of industries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As a design engineer you're involved in the initial concept, design, development and management of projects in a range of sectors such as construction and the built environment, materials, software, components, machinery and vehicles.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To succeed you'll need strong technical knowledge, as well as problem solving, communication, leadership and project management skills.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Depending on their specialist area, design engineers may also be known as CAD engineers, consulting engineers and product design engineers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CED90D-3D3B-4616-A9D8-05FEC4A7DB0F}"/>
              </a:ext>
            </a:extLst>
          </p:cNvPr>
          <p:cNvSpPr/>
          <p:nvPr/>
        </p:nvSpPr>
        <p:spPr>
          <a:xfrm>
            <a:off x="320620" y="2396108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This qualification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is suitable for learners </a:t>
            </a:r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CB87DA0E-A3E5-4585-8575-BD428020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00" y="5597714"/>
            <a:ext cx="2675199" cy="2333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Qualification Structure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E062D4A3-E437-40BA-92BA-7ACD23933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20" y="3140195"/>
            <a:ext cx="2675199" cy="1419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Grading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Examined units are graded Near-Pass, Pass, Merit and Distinction. Internally assessed units are graded Pass, Merit and Distinction. The qualification is graded PP, PM, MM, MD, DD, DD*, D*D*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CACACD5-95E8-4B85-BE4B-6CE58D302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34950"/>
              </p:ext>
            </p:extLst>
          </p:nvPr>
        </p:nvGraphicFramePr>
        <p:xfrm>
          <a:off x="408996" y="7619147"/>
          <a:ext cx="2600903" cy="96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0903">
                  <a:extLst>
                    <a:ext uri="{9D8B030D-6E8A-4147-A177-3AD203B41FA5}">
                      <a16:colId xmlns:a16="http://schemas.microsoft.com/office/drawing/2014/main" val="233169538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 Method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is a range of internally assessed modules and externally set examinations set from the examining body OCR.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94391"/>
                  </a:ext>
                </a:extLst>
              </a:tr>
            </a:tbl>
          </a:graphicData>
        </a:graphic>
      </p:graphicFrame>
      <p:sp>
        <p:nvSpPr>
          <p:cNvPr id="30" name="Text Box 3">
            <a:extLst>
              <a:ext uri="{FF2B5EF4-FFF2-40B4-BE49-F238E27FC236}">
                <a16:creationId xmlns:a16="http://schemas.microsoft.com/office/drawing/2014/main" id="{EE35BE38-4535-4398-80F6-038688DAC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17" y="4630656"/>
            <a:ext cx="2675199" cy="8181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Examinations /  Resits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Learners can resit an examined unit twice before they complete the qualification.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B6A2ECC7-1744-4B5B-91BD-8A4044E95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18" y="5621865"/>
            <a:ext cx="2675199" cy="8181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Employer Involvement</a:t>
            </a:r>
          </a:p>
          <a:p>
            <a:r>
              <a:rPr lang="en-GB" sz="1200" dirty="0"/>
              <a:t>Employers will be involved throughout the course and form an essential link to learning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84CB5B57-FFF2-4BF6-9192-31F23E15D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18" y="6679800"/>
            <a:ext cx="2675199" cy="8181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Career Progression</a:t>
            </a:r>
          </a:p>
          <a:p>
            <a:r>
              <a:rPr lang="en-GB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Progression from OCR Level 1/2 Cambridge National Award/Certificate/in Engineering to Cambridge </a:t>
            </a:r>
            <a:r>
              <a:rPr lang="en-GB" altLang="en-US" sz="1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Technicals</a:t>
            </a:r>
            <a:r>
              <a:rPr lang="en-GB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Engineering at Level 2 and Level 3</a:t>
            </a:r>
            <a:r>
              <a:rPr lang="en-US" alt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creating pathways to: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chemical engineering, civil engineering, electrical engineering, electronic engineering, mechanical engineering, product/industrial design engineering, software engineering</a:t>
            </a: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E501B348-70BD-4C58-96E2-89DCC77B9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" y="8880989"/>
            <a:ext cx="4811395" cy="8181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E5EE12-A749-48B0-8C42-895020358B2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38149" t="43841" r="35370" b="28930"/>
          <a:stretch/>
        </p:blipFill>
        <p:spPr>
          <a:xfrm>
            <a:off x="408996" y="5846863"/>
            <a:ext cx="2600902" cy="177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23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oncaster UTC - Education - Doncaster - 244 photos | Facebook">
            <a:extLst>
              <a:ext uri="{FF2B5EF4-FFF2-40B4-BE49-F238E27FC236}">
                <a16:creationId xmlns:a16="http://schemas.microsoft.com/office/drawing/2014/main" id="{ACDBACB8-8C13-499E-BDC4-AC4D2B47A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6" y="128272"/>
            <a:ext cx="1403984" cy="140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0">
            <a:extLst>
              <a:ext uri="{FF2B5EF4-FFF2-40B4-BE49-F238E27FC236}">
                <a16:creationId xmlns:a16="http://schemas.microsoft.com/office/drawing/2014/main" id="{BE57DF29-4BD2-4453-B5B5-D1BA9A6D7E48}"/>
              </a:ext>
            </a:extLst>
          </p:cNvPr>
          <p:cNvSpPr txBox="1"/>
          <p:nvPr/>
        </p:nvSpPr>
        <p:spPr>
          <a:xfrm>
            <a:off x="246379" y="7302500"/>
            <a:ext cx="2982595" cy="22656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Features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2 </a:t>
            </a: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Engineering Design is essential for further Engineering courses and Engineering linked occupations, including Architecture.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transferable skills that are widely recognised and applicable to the world of work including: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Solving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 Making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Strategies and Techniques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Evaluative Strategies</a:t>
            </a:r>
          </a:p>
          <a:p>
            <a:pPr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258FC657-5F86-416F-8B50-0E564592BECC}"/>
              </a:ext>
            </a:extLst>
          </p:cNvPr>
          <p:cNvSpPr txBox="1"/>
          <p:nvPr/>
        </p:nvSpPr>
        <p:spPr>
          <a:xfrm>
            <a:off x="3394075" y="7302500"/>
            <a:ext cx="3108325" cy="22529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to workplace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By choosing to study Level 2 Engineering Design you will gain access to </a:t>
            </a: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wide range of potential occupations and A Level courses. 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with employers will be an integral part of  the course and will develop skills to enhance career opportunities.</a:t>
            </a:r>
          </a:p>
          <a:p>
            <a:pPr>
              <a:spcAft>
                <a:spcPts val="0"/>
              </a:spcAft>
            </a:pPr>
            <a:r>
              <a:rPr lang="en-GB" sz="1200" b="1" dirty="0">
                <a:latin typeface="Arial"/>
                <a:ea typeface="Calibri" panose="020F0502020204030204" pitchFamily="34" charset="0"/>
                <a:cs typeface="Times New Roman"/>
              </a:rPr>
              <a:t>You will </a:t>
            </a:r>
            <a:r>
              <a:rPr lang="en-GB" sz="1200" b="1">
                <a:latin typeface="Arial"/>
                <a:ea typeface="Calibri" panose="020F0502020204030204" pitchFamily="34" charset="0"/>
                <a:cs typeface="Times New Roman"/>
              </a:rPr>
              <a:t>develop</a:t>
            </a:r>
            <a:r>
              <a:rPr lang="en-GB" sz="1200" b="1" dirty="0">
                <a:latin typeface="Arial"/>
                <a:ea typeface="Calibri" panose="020F0502020204030204" pitchFamily="34" charset="0"/>
                <a:cs typeface="Times New Roman"/>
              </a:rPr>
              <a:t> a range of design strategies and techniques that can be utilised in further academic studies or occupational pathways.</a:t>
            </a:r>
            <a:endParaRPr lang="en-GB" sz="1200" dirty="0">
              <a:latin typeface="Arial"/>
              <a:ea typeface="Calibri" panose="020F0502020204030204" pitchFamily="34" charset="0"/>
              <a:cs typeface="Times New Roman"/>
            </a:endParaRPr>
          </a:p>
          <a:p>
            <a:pPr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286F3F-47AC-4608-A7EF-78B326190C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38050" t="30276" r="35000" b="19381"/>
          <a:stretch/>
        </p:blipFill>
        <p:spPr>
          <a:xfrm>
            <a:off x="246379" y="1724978"/>
            <a:ext cx="5124744" cy="538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263DF-B734-4AEC-9F78-BA28A666A5D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-1216" t="20008" r="1216" b="8289"/>
          <a:stretch/>
        </p:blipFill>
        <p:spPr>
          <a:xfrm>
            <a:off x="5329358" y="1685429"/>
            <a:ext cx="1348302" cy="1178839"/>
          </a:xfrm>
          <a:prstGeom prst="rect">
            <a:avLst/>
          </a:prstGeom>
          <a:ln w="38100"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8BC717-4B83-42E3-BEC1-E53061BD501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20471" y="5729445"/>
            <a:ext cx="1366076" cy="1188463"/>
          </a:xfrm>
          <a:prstGeom prst="rect">
            <a:avLst/>
          </a:prstGeom>
          <a:ln w="38100"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D2414-3502-4C73-B84B-21B28C37316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89917" y="3803510"/>
            <a:ext cx="1294244" cy="1122079"/>
          </a:xfrm>
          <a:prstGeom prst="rect">
            <a:avLst/>
          </a:prstGeom>
          <a:ln w="38100">
            <a:noFill/>
          </a:ln>
        </p:spPr>
      </p:pic>
    </p:spTree>
    <p:extLst>
      <p:ext uri="{BB962C8B-B14F-4D97-AF65-F5344CB8AC3E}">
        <p14:creationId xmlns:p14="http://schemas.microsoft.com/office/powerpoint/2010/main" val="4115530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BB34914879AA43A80A7FAD5D336354" ma:contentTypeVersion="9" ma:contentTypeDescription="Create a new document." ma:contentTypeScope="" ma:versionID="b06fc3ff9d87009e34c91f5e760de746">
  <xsd:schema xmlns:xsd="http://www.w3.org/2001/XMLSchema" xmlns:xs="http://www.w3.org/2001/XMLSchema" xmlns:p="http://schemas.microsoft.com/office/2006/metadata/properties" xmlns:ns2="3ed48692-dfab-40da-bce2-ffc2283ddabb" targetNamespace="http://schemas.microsoft.com/office/2006/metadata/properties" ma:root="true" ma:fieldsID="926f945bdc93164be99f61e03499c491" ns2:_="">
    <xsd:import namespace="3ed48692-dfab-40da-bce2-ffc2283dda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48692-dfab-40da-bce2-ffc2283dda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CC999-5AE3-4627-BCC5-0E8F40CB6E9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C61FB4-B26E-4241-8BC7-422ED0E50B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F8B88E-4CDD-4E71-8416-94E174EE4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48692-dfab-40da-bce2-ffc2283dd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492</TotalTime>
  <Words>422</Words>
  <Application>Microsoft Office PowerPoint</Application>
  <PresentationFormat>A4 Paper (210x297 mm)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Naylor</dc:creator>
  <cp:lastModifiedBy>user</cp:lastModifiedBy>
  <cp:revision>46</cp:revision>
  <dcterms:created xsi:type="dcterms:W3CDTF">2020-06-18T14:18:28Z</dcterms:created>
  <dcterms:modified xsi:type="dcterms:W3CDTF">2020-07-20T13:25:16Z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0x01010029BB34914879AA43A80A7FAD5D336354</vt:lpwstr>
  </property>
</Properties>
</file>