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454A87-2B66-4FA1-ADC4-706BEB7C4924}" v="518" dt="2020-07-01T15:42:36.681"/>
    <p1510:client id="{D5923F2F-5324-4720-B0E5-358B8C56886D}" v="19" dt="2020-07-08T14:57:14.838"/>
    <p1510:client id="{DCEA92F2-DDB2-4895-8846-284020162B51}" v="1" dt="2020-07-01T15:47:31.0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0" d="100"/>
          <a:sy n="60" d="100"/>
        </p:scale>
        <p:origin x="255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zzieskelding" userId="S::lizzieskelding_hotmail.com#ext#@doncasterutc450.onmicrosoft.com::56699fc0-b45d-4d5c-9a0a-a6ea4a203bc6" providerId="AD" clId="Web-{D5923F2F-5324-4720-B0E5-358B8C56886D}"/>
    <pc:docChg chg="modSld">
      <pc:chgData name="lizzieskelding" userId="S::lizzieskelding_hotmail.com#ext#@doncasterutc450.onmicrosoft.com::56699fc0-b45d-4d5c-9a0a-a6ea4a203bc6" providerId="AD" clId="Web-{D5923F2F-5324-4720-B0E5-358B8C56886D}" dt="2020-07-08T14:57:14.838" v="16" actId="20577"/>
      <pc:docMkLst>
        <pc:docMk/>
      </pc:docMkLst>
      <pc:sldChg chg="delSp modSp">
        <pc:chgData name="lizzieskelding" userId="S::lizzieskelding_hotmail.com#ext#@doncasterutc450.onmicrosoft.com::56699fc0-b45d-4d5c-9a0a-a6ea4a203bc6" providerId="AD" clId="Web-{D5923F2F-5324-4720-B0E5-358B8C56886D}" dt="2020-07-08T14:56:57.477" v="12" actId="20577"/>
        <pc:sldMkLst>
          <pc:docMk/>
          <pc:sldMk cId="1265239635" sldId="256"/>
        </pc:sldMkLst>
        <pc:spChg chg="mod">
          <ac:chgData name="lizzieskelding" userId="S::lizzieskelding_hotmail.com#ext#@doncasterutc450.onmicrosoft.com::56699fc0-b45d-4d5c-9a0a-a6ea4a203bc6" providerId="AD" clId="Web-{D5923F2F-5324-4720-B0E5-358B8C56886D}" dt="2020-07-08T14:56:57.477" v="12" actId="20577"/>
          <ac:spMkLst>
            <pc:docMk/>
            <pc:sldMk cId="1265239635" sldId="256"/>
            <ac:spMk id="4" creationId="{9405437D-4497-49C9-8259-59A63212D61D}"/>
          </ac:spMkLst>
        </pc:spChg>
        <pc:spChg chg="mod">
          <ac:chgData name="lizzieskelding" userId="S::lizzieskelding_hotmail.com#ext#@doncasterutc450.onmicrosoft.com::56699fc0-b45d-4d5c-9a0a-a6ea4a203bc6" providerId="AD" clId="Web-{D5923F2F-5324-4720-B0E5-358B8C56886D}" dt="2020-07-08T14:56:54.946" v="11" actId="20577"/>
          <ac:spMkLst>
            <pc:docMk/>
            <pc:sldMk cId="1265239635" sldId="256"/>
            <ac:spMk id="7" creationId="{1E6FD191-42EB-4770-83C8-F70AF5C69E4B}"/>
          </ac:spMkLst>
        </pc:spChg>
        <pc:spChg chg="del mod">
          <ac:chgData name="lizzieskelding" userId="S::lizzieskelding_hotmail.com#ext#@doncasterutc450.onmicrosoft.com::56699fc0-b45d-4d5c-9a0a-a6ea4a203bc6" providerId="AD" clId="Web-{D5923F2F-5324-4720-B0E5-358B8C56886D}" dt="2020-07-08T14:56:05.584" v="3"/>
          <ac:spMkLst>
            <pc:docMk/>
            <pc:sldMk cId="1265239635" sldId="256"/>
            <ac:spMk id="17" creationId="{2DF76725-6D9F-4131-99A9-3F9BE327A90A}"/>
          </ac:spMkLst>
        </pc:spChg>
        <pc:spChg chg="del">
          <ac:chgData name="lizzieskelding" userId="S::lizzieskelding_hotmail.com#ext#@doncasterutc450.onmicrosoft.com::56699fc0-b45d-4d5c-9a0a-a6ea4a203bc6" providerId="AD" clId="Web-{D5923F2F-5324-4720-B0E5-358B8C56886D}" dt="2020-07-08T14:56:04.115" v="2"/>
          <ac:spMkLst>
            <pc:docMk/>
            <pc:sldMk cId="1265239635" sldId="256"/>
            <ac:spMk id="18" creationId="{DA972890-3EBA-461B-8B9F-3ABAA4F6FF18}"/>
          </ac:spMkLst>
        </pc:spChg>
      </pc:sldChg>
      <pc:sldChg chg="modSp">
        <pc:chgData name="lizzieskelding" userId="S::lizzieskelding_hotmail.com#ext#@doncasterutc450.onmicrosoft.com::56699fc0-b45d-4d5c-9a0a-a6ea4a203bc6" providerId="AD" clId="Web-{D5923F2F-5324-4720-B0E5-358B8C56886D}" dt="2020-07-08T14:57:14.838" v="15" actId="20577"/>
        <pc:sldMkLst>
          <pc:docMk/>
          <pc:sldMk cId="4115530790" sldId="257"/>
        </pc:sldMkLst>
        <pc:spChg chg="mod">
          <ac:chgData name="lizzieskelding" userId="S::lizzieskelding_hotmail.com#ext#@doncasterutc450.onmicrosoft.com::56699fc0-b45d-4d5c-9a0a-a6ea4a203bc6" providerId="AD" clId="Web-{D5923F2F-5324-4720-B0E5-358B8C56886D}" dt="2020-07-08T14:57:14.838" v="15" actId="20577"/>
          <ac:spMkLst>
            <pc:docMk/>
            <pc:sldMk cId="4115530790" sldId="257"/>
            <ac:spMk id="14" creationId="{5D5EEF0C-B5BA-48F9-8069-84AE3F53EAE2}"/>
          </ac:spMkLst>
        </pc:spChg>
      </pc:sldChg>
    </pc:docChg>
  </pc:docChgLst>
  <pc:docChgLst>
    <pc:chgData name="Victoria Allen" userId="S::victoriaallenexaminer_hotmail.com#ext#@doncasterutc450.onmicrosoft.com::6eb36ffa-3d37-48a7-b0c0-4dac732521fc" providerId="AD" clId="Web-{46454A87-2B66-4FA1-ADC4-706BEB7C4924}"/>
    <pc:docChg chg="modSld">
      <pc:chgData name="Victoria Allen" userId="S::victoriaallenexaminer_hotmail.com#ext#@doncasterutc450.onmicrosoft.com::6eb36ffa-3d37-48a7-b0c0-4dac732521fc" providerId="AD" clId="Web-{46454A87-2B66-4FA1-ADC4-706BEB7C4924}" dt="2020-07-01T15:42:36.681" v="514" actId="20577"/>
      <pc:docMkLst>
        <pc:docMk/>
      </pc:docMkLst>
      <pc:sldChg chg="addSp delSp modSp">
        <pc:chgData name="Victoria Allen" userId="S::victoriaallenexaminer_hotmail.com#ext#@doncasterutc450.onmicrosoft.com::6eb36ffa-3d37-48a7-b0c0-4dac732521fc" providerId="AD" clId="Web-{46454A87-2B66-4FA1-ADC4-706BEB7C4924}" dt="2020-07-01T15:42:36.681" v="513" actId="20577"/>
        <pc:sldMkLst>
          <pc:docMk/>
          <pc:sldMk cId="1265239635" sldId="256"/>
        </pc:sldMkLst>
        <pc:spChg chg="add del">
          <ac:chgData name="Victoria Allen" userId="S::victoriaallenexaminer_hotmail.com#ext#@doncasterutc450.onmicrosoft.com::6eb36ffa-3d37-48a7-b0c0-4dac732521fc" providerId="AD" clId="Web-{46454A87-2B66-4FA1-ADC4-706BEB7C4924}" dt="2020-07-01T15:39:04.974" v="293"/>
          <ac:spMkLst>
            <pc:docMk/>
            <pc:sldMk cId="1265239635" sldId="256"/>
            <ac:spMk id="2" creationId="{F3DFE0D4-A070-4E8C-B666-A16F759B8CF5}"/>
          </ac:spMkLst>
        </pc:spChg>
        <pc:spChg chg="add del">
          <ac:chgData name="Victoria Allen" userId="S::victoriaallenexaminer_hotmail.com#ext#@doncasterutc450.onmicrosoft.com::6eb36ffa-3d37-48a7-b0c0-4dac732521fc" providerId="AD" clId="Web-{46454A87-2B66-4FA1-ADC4-706BEB7C4924}" dt="2020-07-01T15:39:03.130" v="292"/>
          <ac:spMkLst>
            <pc:docMk/>
            <pc:sldMk cId="1265239635" sldId="256"/>
            <ac:spMk id="3" creationId="{30471C41-D2FC-4405-8E68-194FEDBADF0E}"/>
          </ac:spMkLst>
        </pc:spChg>
        <pc:spChg chg="add mod">
          <ac:chgData name="Victoria Allen" userId="S::victoriaallenexaminer_hotmail.com#ext#@doncasterutc450.onmicrosoft.com::6eb36ffa-3d37-48a7-b0c0-4dac732521fc" providerId="AD" clId="Web-{46454A87-2B66-4FA1-ADC4-706BEB7C4924}" dt="2020-07-01T15:42:36.681" v="513" actId="20577"/>
          <ac:spMkLst>
            <pc:docMk/>
            <pc:sldMk cId="1265239635" sldId="256"/>
            <ac:spMk id="4" creationId="{9405437D-4497-49C9-8259-59A63212D61D}"/>
          </ac:spMkLst>
        </pc:spChg>
      </pc:sldChg>
      <pc:sldChg chg="modSp">
        <pc:chgData name="Victoria Allen" userId="S::victoriaallenexaminer_hotmail.com#ext#@doncasterutc450.onmicrosoft.com::6eb36ffa-3d37-48a7-b0c0-4dac732521fc" providerId="AD" clId="Web-{46454A87-2B66-4FA1-ADC4-706BEB7C4924}" dt="2020-07-01T15:38:46.333" v="287" actId="20577"/>
        <pc:sldMkLst>
          <pc:docMk/>
          <pc:sldMk cId="4115530790" sldId="257"/>
        </pc:sldMkLst>
        <pc:spChg chg="mod">
          <ac:chgData name="Victoria Allen" userId="S::victoriaallenexaminer_hotmail.com#ext#@doncasterutc450.onmicrosoft.com::6eb36ffa-3d37-48a7-b0c0-4dac732521fc" providerId="AD" clId="Web-{46454A87-2B66-4FA1-ADC4-706BEB7C4924}" dt="2020-07-01T15:33:27.943" v="137" actId="20577"/>
          <ac:spMkLst>
            <pc:docMk/>
            <pc:sldMk cId="4115530790" sldId="257"/>
            <ac:spMk id="2" creationId="{BE57DF29-4BD2-4453-B5B5-D1BA9A6D7E48}"/>
          </ac:spMkLst>
        </pc:spChg>
        <pc:spChg chg="mod">
          <ac:chgData name="Victoria Allen" userId="S::victoriaallenexaminer_hotmail.com#ext#@doncasterutc450.onmicrosoft.com::6eb36ffa-3d37-48a7-b0c0-4dac732521fc" providerId="AD" clId="Web-{46454A87-2B66-4FA1-ADC4-706BEB7C4924}" dt="2020-07-01T15:38:46.333" v="287" actId="20577"/>
          <ac:spMkLst>
            <pc:docMk/>
            <pc:sldMk cId="4115530790" sldId="257"/>
            <ac:spMk id="3" creationId="{258FC657-5F86-416F-8B50-0E564592BECC}"/>
          </ac:spMkLst>
        </pc:spChg>
      </pc:sldChg>
    </pc:docChg>
  </pc:docChgLst>
  <pc:docChgLst>
    <pc:chgData name="Victoria Allen" userId="S::victoriaallenexaminer_hotmail.com#ext#@doncasterutc450.onmicrosoft.com::6eb36ffa-3d37-48a7-b0c0-4dac732521fc" providerId="AD" clId="Web-{DCEA92F2-DDB2-4895-8846-284020162B51}"/>
    <pc:docChg chg="modSld">
      <pc:chgData name="Victoria Allen" userId="S::victoriaallenexaminer_hotmail.com#ext#@doncasterutc450.onmicrosoft.com::6eb36ffa-3d37-48a7-b0c0-4dac732521fc" providerId="AD" clId="Web-{DCEA92F2-DDB2-4895-8846-284020162B51}" dt="2020-07-01T15:47:31.027" v="0" actId="20577"/>
      <pc:docMkLst>
        <pc:docMk/>
      </pc:docMkLst>
      <pc:sldChg chg="modSp">
        <pc:chgData name="Victoria Allen" userId="S::victoriaallenexaminer_hotmail.com#ext#@doncasterutc450.onmicrosoft.com::6eb36ffa-3d37-48a7-b0c0-4dac732521fc" providerId="AD" clId="Web-{DCEA92F2-DDB2-4895-8846-284020162B51}" dt="2020-07-01T15:47:31.027" v="0" actId="20577"/>
        <pc:sldMkLst>
          <pc:docMk/>
          <pc:sldMk cId="4115530790" sldId="257"/>
        </pc:sldMkLst>
        <pc:spChg chg="mod">
          <ac:chgData name="Victoria Allen" userId="S::victoriaallenexaminer_hotmail.com#ext#@doncasterutc450.onmicrosoft.com::6eb36ffa-3d37-48a7-b0c0-4dac732521fc" providerId="AD" clId="Web-{DCEA92F2-DDB2-4895-8846-284020162B51}" dt="2020-07-01T15:47:31.027" v="0" actId="20577"/>
          <ac:spMkLst>
            <pc:docMk/>
            <pc:sldMk cId="4115530790" sldId="257"/>
            <ac:spMk id="3" creationId="{258FC657-5F86-416F-8B50-0E564592BEC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36C1C6F-17A5-4395-B492-A0AC2FD891FB}" type="datetimeFigureOut">
              <a:rPr lang="en-GB" smtClean="0"/>
              <a:t>08/07/2020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BE7721-8E2E-4CC1-9B64-76C8E925203E}" type="slidenum">
              <a:rPr lang="en-GB" smtClean="0"/>
              <a:t>‹#›</a:t>
            </a:fld>
            <a:endParaRPr lang="en-GB"/>
          </a:p>
        </p:txBody>
      </p:sp>
    </p:spTree>
    <p:extLst>
      <p:ext uri="{BB962C8B-B14F-4D97-AF65-F5344CB8AC3E}">
        <p14:creationId xmlns:p14="http://schemas.microsoft.com/office/powerpoint/2010/main" val="34526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6C1C6F-17A5-4395-B492-A0AC2FD891FB}" type="datetimeFigureOut">
              <a:rPr lang="en-GB" smtClean="0"/>
              <a:t>08/07/2020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BE7721-8E2E-4CC1-9B64-76C8E925203E}" type="slidenum">
              <a:rPr lang="en-GB" smtClean="0"/>
              <a:t>‹#›</a:t>
            </a:fld>
            <a:endParaRPr lang="en-GB"/>
          </a:p>
        </p:txBody>
      </p:sp>
    </p:spTree>
    <p:extLst>
      <p:ext uri="{BB962C8B-B14F-4D97-AF65-F5344CB8AC3E}">
        <p14:creationId xmlns:p14="http://schemas.microsoft.com/office/powerpoint/2010/main" val="115322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6C1C6F-17A5-4395-B492-A0AC2FD891FB}" type="datetimeFigureOut">
              <a:rPr lang="en-GB" smtClean="0"/>
              <a:t>08/07/2020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BE7721-8E2E-4CC1-9B64-76C8E925203E}" type="slidenum">
              <a:rPr lang="en-GB" smtClean="0"/>
              <a:t>‹#›</a:t>
            </a:fld>
            <a:endParaRPr lang="en-GB"/>
          </a:p>
        </p:txBody>
      </p:sp>
    </p:spTree>
    <p:extLst>
      <p:ext uri="{BB962C8B-B14F-4D97-AF65-F5344CB8AC3E}">
        <p14:creationId xmlns:p14="http://schemas.microsoft.com/office/powerpoint/2010/main" val="3233861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6C1C6F-17A5-4395-B492-A0AC2FD891FB}" type="datetimeFigureOut">
              <a:rPr lang="en-GB" smtClean="0"/>
              <a:t>08/07/2020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BE7721-8E2E-4CC1-9B64-76C8E925203E}" type="slidenum">
              <a:rPr lang="en-GB" smtClean="0"/>
              <a:t>‹#›</a:t>
            </a:fld>
            <a:endParaRPr lang="en-GB"/>
          </a:p>
        </p:txBody>
      </p:sp>
    </p:spTree>
    <p:extLst>
      <p:ext uri="{BB962C8B-B14F-4D97-AF65-F5344CB8AC3E}">
        <p14:creationId xmlns:p14="http://schemas.microsoft.com/office/powerpoint/2010/main" val="1241487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6C1C6F-17A5-4395-B492-A0AC2FD891FB}" type="datetimeFigureOut">
              <a:rPr lang="en-GB" smtClean="0"/>
              <a:t>08/07/2020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BE7721-8E2E-4CC1-9B64-76C8E925203E}" type="slidenum">
              <a:rPr lang="en-GB" smtClean="0"/>
              <a:t>‹#›</a:t>
            </a:fld>
            <a:endParaRPr lang="en-GB"/>
          </a:p>
        </p:txBody>
      </p:sp>
    </p:spTree>
    <p:extLst>
      <p:ext uri="{BB962C8B-B14F-4D97-AF65-F5344CB8AC3E}">
        <p14:creationId xmlns:p14="http://schemas.microsoft.com/office/powerpoint/2010/main" val="2363296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6C1C6F-17A5-4395-B492-A0AC2FD891FB}" type="datetimeFigureOut">
              <a:rPr lang="en-GB" smtClean="0"/>
              <a:t>08/07/2020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BE7721-8E2E-4CC1-9B64-76C8E925203E}" type="slidenum">
              <a:rPr lang="en-GB" smtClean="0"/>
              <a:t>‹#›</a:t>
            </a:fld>
            <a:endParaRPr lang="en-GB"/>
          </a:p>
        </p:txBody>
      </p:sp>
    </p:spTree>
    <p:extLst>
      <p:ext uri="{BB962C8B-B14F-4D97-AF65-F5344CB8AC3E}">
        <p14:creationId xmlns:p14="http://schemas.microsoft.com/office/powerpoint/2010/main" val="1946006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6C1C6F-17A5-4395-B492-A0AC2FD891FB}" type="datetimeFigureOut">
              <a:rPr lang="en-GB" smtClean="0"/>
              <a:t>08/07/2020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9BE7721-8E2E-4CC1-9B64-76C8E925203E}" type="slidenum">
              <a:rPr lang="en-GB" smtClean="0"/>
              <a:t>‹#›</a:t>
            </a:fld>
            <a:endParaRPr lang="en-GB"/>
          </a:p>
        </p:txBody>
      </p:sp>
    </p:spTree>
    <p:extLst>
      <p:ext uri="{BB962C8B-B14F-4D97-AF65-F5344CB8AC3E}">
        <p14:creationId xmlns:p14="http://schemas.microsoft.com/office/powerpoint/2010/main" val="3376829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6C1C6F-17A5-4395-B492-A0AC2FD891FB}" type="datetimeFigureOut">
              <a:rPr lang="en-GB" smtClean="0"/>
              <a:t>08/07/2020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9BE7721-8E2E-4CC1-9B64-76C8E925203E}" type="slidenum">
              <a:rPr lang="en-GB" smtClean="0"/>
              <a:t>‹#›</a:t>
            </a:fld>
            <a:endParaRPr lang="en-GB"/>
          </a:p>
        </p:txBody>
      </p:sp>
    </p:spTree>
    <p:extLst>
      <p:ext uri="{BB962C8B-B14F-4D97-AF65-F5344CB8AC3E}">
        <p14:creationId xmlns:p14="http://schemas.microsoft.com/office/powerpoint/2010/main" val="2792125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6C1C6F-17A5-4395-B492-A0AC2FD891FB}" type="datetimeFigureOut">
              <a:rPr lang="en-GB" smtClean="0"/>
              <a:t>08/07/2020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9BE7721-8E2E-4CC1-9B64-76C8E925203E}" type="slidenum">
              <a:rPr lang="en-GB" smtClean="0"/>
              <a:t>‹#›</a:t>
            </a:fld>
            <a:endParaRPr lang="en-GB"/>
          </a:p>
        </p:txBody>
      </p:sp>
    </p:spTree>
    <p:extLst>
      <p:ext uri="{BB962C8B-B14F-4D97-AF65-F5344CB8AC3E}">
        <p14:creationId xmlns:p14="http://schemas.microsoft.com/office/powerpoint/2010/main" val="639218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36C1C6F-17A5-4395-B492-A0AC2FD891FB}" type="datetimeFigureOut">
              <a:rPr lang="en-GB" smtClean="0"/>
              <a:t>08/07/2020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BE7721-8E2E-4CC1-9B64-76C8E925203E}" type="slidenum">
              <a:rPr lang="en-GB" smtClean="0"/>
              <a:t>‹#›</a:t>
            </a:fld>
            <a:endParaRPr lang="en-GB"/>
          </a:p>
        </p:txBody>
      </p:sp>
    </p:spTree>
    <p:extLst>
      <p:ext uri="{BB962C8B-B14F-4D97-AF65-F5344CB8AC3E}">
        <p14:creationId xmlns:p14="http://schemas.microsoft.com/office/powerpoint/2010/main" val="2451342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36C1C6F-17A5-4395-B492-A0AC2FD891FB}" type="datetimeFigureOut">
              <a:rPr lang="en-GB" smtClean="0"/>
              <a:t>08/07/2020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BE7721-8E2E-4CC1-9B64-76C8E925203E}" type="slidenum">
              <a:rPr lang="en-GB" smtClean="0"/>
              <a:t>‹#›</a:t>
            </a:fld>
            <a:endParaRPr lang="en-GB"/>
          </a:p>
        </p:txBody>
      </p:sp>
    </p:spTree>
    <p:extLst>
      <p:ext uri="{BB962C8B-B14F-4D97-AF65-F5344CB8AC3E}">
        <p14:creationId xmlns:p14="http://schemas.microsoft.com/office/powerpoint/2010/main" val="541881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636C1C6F-17A5-4395-B492-A0AC2FD891FB}" type="datetimeFigureOut">
              <a:rPr lang="en-GB" smtClean="0"/>
              <a:t>08/07/2020</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9BE7721-8E2E-4CC1-9B64-76C8E925203E}" type="slidenum">
              <a:rPr lang="en-GB" smtClean="0"/>
              <a:t>‹#›</a:t>
            </a:fld>
            <a:endParaRPr lang="en-GB"/>
          </a:p>
        </p:txBody>
      </p:sp>
    </p:spTree>
    <p:extLst>
      <p:ext uri="{BB962C8B-B14F-4D97-AF65-F5344CB8AC3E}">
        <p14:creationId xmlns:p14="http://schemas.microsoft.com/office/powerpoint/2010/main" val="9775684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8.emf"/><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849AD7-DF4F-43D9-8DD4-2C06E2DD8715}"/>
              </a:ext>
            </a:extLst>
          </p:cNvPr>
          <p:cNvPicPr/>
          <p:nvPr/>
        </p:nvPicPr>
        <p:blipFill>
          <a:blip r:embed="rId2">
            <a:extLst>
              <a:ext uri="{28A0092B-C50C-407E-A947-70E740481C1C}">
                <a14:useLocalDpi xmlns:a14="http://schemas.microsoft.com/office/drawing/2010/main" val="0"/>
              </a:ext>
            </a:extLst>
          </a:blip>
          <a:stretch>
            <a:fillRect/>
          </a:stretch>
        </p:blipFill>
        <p:spPr>
          <a:xfrm>
            <a:off x="1485900" y="126012"/>
            <a:ext cx="2578100" cy="757555"/>
          </a:xfrm>
          <a:prstGeom prst="rect">
            <a:avLst/>
          </a:prstGeom>
        </p:spPr>
      </p:pic>
      <p:pic>
        <p:nvPicPr>
          <p:cNvPr id="6" name="Picture 5">
            <a:extLst>
              <a:ext uri="{FF2B5EF4-FFF2-40B4-BE49-F238E27FC236}">
                <a16:creationId xmlns:a16="http://schemas.microsoft.com/office/drawing/2014/main" id="{61EB2F7D-B2CC-4ACA-B842-788653446B21}"/>
              </a:ext>
            </a:extLst>
          </p:cNvPr>
          <p:cNvPicPr/>
          <p:nvPr/>
        </p:nvPicPr>
        <p:blipFill>
          <a:blip r:embed="rId3">
            <a:extLst>
              <a:ext uri="{28A0092B-C50C-407E-A947-70E740481C1C}">
                <a14:useLocalDpi xmlns:a14="http://schemas.microsoft.com/office/drawing/2010/main" val="0"/>
              </a:ext>
            </a:extLst>
          </a:blip>
          <a:stretch>
            <a:fillRect/>
          </a:stretch>
        </p:blipFill>
        <p:spPr>
          <a:xfrm>
            <a:off x="311150" y="967740"/>
            <a:ext cx="3752850" cy="495300"/>
          </a:xfrm>
          <a:prstGeom prst="rect">
            <a:avLst/>
          </a:prstGeom>
        </p:spPr>
      </p:pic>
      <p:sp>
        <p:nvSpPr>
          <p:cNvPr id="7" name="Text Box 8">
            <a:extLst>
              <a:ext uri="{FF2B5EF4-FFF2-40B4-BE49-F238E27FC236}">
                <a16:creationId xmlns:a16="http://schemas.microsoft.com/office/drawing/2014/main" id="{1E6FD191-42EB-4770-83C8-F70AF5C69E4B}"/>
              </a:ext>
            </a:extLst>
          </p:cNvPr>
          <p:cNvSpPr txBox="1"/>
          <p:nvPr/>
        </p:nvSpPr>
        <p:spPr>
          <a:xfrm>
            <a:off x="288663" y="1619140"/>
            <a:ext cx="6248717" cy="760222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GB" sz="1200" dirty="0">
                <a:latin typeface="Arial" panose="020B0604020202020204" pitchFamily="34" charset="0"/>
                <a:cs typeface="Arial" panose="020B0604020202020204" pitchFamily="34" charset="0"/>
              </a:rPr>
              <a:t> </a:t>
            </a:r>
          </a:p>
          <a:p>
            <a:r>
              <a:rPr lang="en-GB" sz="1200" dirty="0">
                <a:latin typeface="Arial" panose="020B0604020202020204" pitchFamily="34" charset="0"/>
                <a:cs typeface="Arial" panose="020B0604020202020204" pitchFamily="34" charset="0"/>
              </a:rPr>
              <a:t> </a:t>
            </a:r>
            <a:r>
              <a:rPr lang="en-GB" sz="1200" b="1" dirty="0">
                <a:latin typeface="Arial" panose="020B0604020202020204" pitchFamily="34" charset="0"/>
                <a:cs typeface="Arial" panose="020B0604020202020204" pitchFamily="34" charset="0"/>
              </a:rPr>
              <a:t>What does this qualification cover? </a:t>
            </a:r>
            <a:endParaRPr lang="en-GB" sz="1200" dirty="0">
              <a:latin typeface="Arial" panose="020B0604020202020204" pitchFamily="34" charset="0"/>
              <a:cs typeface="Arial" panose="020B0604020202020204" pitchFamily="34" charset="0"/>
            </a:endParaRPr>
          </a:p>
          <a:p>
            <a:r>
              <a:rPr lang="en-GB" sz="1200" dirty="0">
                <a:latin typeface="Arial"/>
                <a:cs typeface="Arial"/>
              </a:rPr>
              <a:t>By studying the </a:t>
            </a:r>
            <a:r>
              <a:rPr lang="en-GB" sz="1200" b="1" dirty="0">
                <a:latin typeface="Arial"/>
                <a:cs typeface="Arial"/>
              </a:rPr>
              <a:t>L3 CAMTECH Diploma in Information Technology</a:t>
            </a:r>
            <a:r>
              <a:rPr lang="en-GB" sz="1200" dirty="0">
                <a:latin typeface="Arial"/>
                <a:cs typeface="Arial"/>
              </a:rPr>
              <a:t>, you will choose to learn computing and information technologies from one of two specialist pathways, depending on your interests and career you may wish to pursue. The qualification is equivalent to studying </a:t>
            </a:r>
            <a:r>
              <a:rPr lang="en-GB" sz="1200" b="1" dirty="0">
                <a:latin typeface="Arial"/>
                <a:cs typeface="Arial"/>
              </a:rPr>
              <a:t>two A Levels</a:t>
            </a:r>
            <a:r>
              <a:rPr lang="en-GB" sz="1200" dirty="0">
                <a:latin typeface="Arial"/>
                <a:cs typeface="Arial"/>
              </a:rPr>
              <a:t>. The two pathways we will be studying are: </a:t>
            </a:r>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a:t>
            </a:r>
            <a:r>
              <a:rPr lang="en-GB" sz="1200" b="1" dirty="0">
                <a:latin typeface="Arial" panose="020B0604020202020204" pitchFamily="34" charset="0"/>
                <a:cs typeface="Arial" panose="020B0604020202020204" pitchFamily="34" charset="0"/>
              </a:rPr>
              <a:t>Emerging Digital Technology Practitioner </a:t>
            </a:r>
            <a:r>
              <a:rPr lang="en-GB" sz="1200" dirty="0">
                <a:latin typeface="Arial" panose="020B0604020202020204" pitchFamily="34" charset="0"/>
                <a:cs typeface="Arial" panose="020B0604020202020204" pitchFamily="34" charset="0"/>
              </a:rPr>
              <a:t>(covering virtual and augmented reality, cyber security, project development and social media and digital marketing) </a:t>
            </a:r>
          </a:p>
          <a:p>
            <a:r>
              <a:rPr lang="en-GB" sz="1200" dirty="0">
                <a:latin typeface="Arial"/>
                <a:cs typeface="Arial"/>
              </a:rPr>
              <a:t>• </a:t>
            </a:r>
            <a:r>
              <a:rPr lang="en-GB" sz="1200" b="1" dirty="0">
                <a:latin typeface="Arial"/>
                <a:cs typeface="Arial"/>
              </a:rPr>
              <a:t>Application Developer </a:t>
            </a:r>
            <a:r>
              <a:rPr lang="en-GB" sz="1200" dirty="0">
                <a:latin typeface="Arial"/>
                <a:cs typeface="Arial"/>
              </a:rPr>
              <a:t>(covering web and app development, games design, cyber security and developing business solutions). </a:t>
            </a:r>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You will take between eight units and ten units; three are mandatory across both pathways, and then you will also have to take one mandatory pathway specific unit. </a:t>
            </a:r>
          </a:p>
          <a:p>
            <a:r>
              <a:rPr lang="en-GB" sz="1200" dirty="0">
                <a:latin typeface="Arial"/>
                <a:cs typeface="Arial"/>
              </a:rPr>
              <a:t>There two mandatory units that are across all pathways are: </a:t>
            </a:r>
            <a:r>
              <a:rPr lang="en-GB" sz="1200" b="1" dirty="0">
                <a:latin typeface="Arial"/>
                <a:cs typeface="Arial"/>
              </a:rPr>
              <a:t>Fundamentals of IT, Global Information </a:t>
            </a:r>
            <a:r>
              <a:rPr lang="en-GB" sz="1200" dirty="0">
                <a:latin typeface="Arial"/>
                <a:cs typeface="Arial"/>
              </a:rPr>
              <a:t>and </a:t>
            </a:r>
            <a:r>
              <a:rPr lang="en-GB" sz="1200" b="1" dirty="0">
                <a:latin typeface="Arial"/>
                <a:cs typeface="Arial"/>
              </a:rPr>
              <a:t>Cyber Security</a:t>
            </a:r>
            <a:r>
              <a:rPr lang="en-GB" sz="1200" dirty="0">
                <a:latin typeface="Arial"/>
                <a:cs typeface="Arial"/>
              </a:rPr>
              <a:t>. These units will your understanding of how computing and information technology is at the heart of global commerce and design. </a:t>
            </a:r>
            <a:endParaRPr lang="en-GB"/>
          </a:p>
          <a:p>
            <a:r>
              <a:rPr lang="en-GB" sz="1200" b="1" dirty="0">
                <a:latin typeface="Arial" panose="020B0604020202020204" pitchFamily="34" charset="0"/>
                <a:cs typeface="Arial" panose="020B0604020202020204" pitchFamily="34" charset="0"/>
              </a:rPr>
              <a:t>You will be working with local and national computing, digital design and IT companies as part of the units you study and completing employer led projects throughout the course. </a:t>
            </a:r>
            <a:r>
              <a:rPr lang="en-GB" sz="1200" dirty="0">
                <a:latin typeface="Arial" panose="020B0604020202020204" pitchFamily="34" charset="0"/>
                <a:cs typeface="Arial" panose="020B0604020202020204" pitchFamily="34" charset="0"/>
              </a:rPr>
              <a:t> </a:t>
            </a:r>
          </a:p>
        </p:txBody>
      </p:sp>
      <p:sp>
        <p:nvSpPr>
          <p:cNvPr id="8" name="Rectangle 7">
            <a:extLst>
              <a:ext uri="{FF2B5EF4-FFF2-40B4-BE49-F238E27FC236}">
                <a16:creationId xmlns:a16="http://schemas.microsoft.com/office/drawing/2014/main" id="{918FF082-890B-48DB-9F10-3EEF940A30C2}"/>
              </a:ext>
            </a:extLst>
          </p:cNvPr>
          <p:cNvSpPr/>
          <p:nvPr/>
        </p:nvSpPr>
        <p:spPr>
          <a:xfrm>
            <a:off x="288663" y="8458250"/>
            <a:ext cx="6248717" cy="1142093"/>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9" name="Rectangle 8">
            <a:extLst>
              <a:ext uri="{FF2B5EF4-FFF2-40B4-BE49-F238E27FC236}">
                <a16:creationId xmlns:a16="http://schemas.microsoft.com/office/drawing/2014/main" id="{ADB8F714-86A5-41E6-B5C3-D1884B59C474}"/>
              </a:ext>
            </a:extLst>
          </p:cNvPr>
          <p:cNvSpPr/>
          <p:nvPr/>
        </p:nvSpPr>
        <p:spPr>
          <a:xfrm>
            <a:off x="273050" y="1026915"/>
            <a:ext cx="3857338" cy="400110"/>
          </a:xfrm>
          <a:prstGeom prst="rect">
            <a:avLst/>
          </a:prstGeom>
        </p:spPr>
        <p:txBody>
          <a:bodyPr wrap="none">
            <a:spAutoFit/>
          </a:bodyPr>
          <a:lstStyle/>
          <a:p>
            <a:pPr>
              <a:spcAft>
                <a:spcPts val="0"/>
              </a:spcAft>
            </a:pPr>
            <a:r>
              <a:rPr lang="en-GB" sz="20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INFORMATION TECHNOLOGY</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E061263A-68C3-49F4-B908-F526B820AA4A}"/>
              </a:ext>
            </a:extLst>
          </p:cNvPr>
          <p:cNvSpPr/>
          <p:nvPr/>
        </p:nvSpPr>
        <p:spPr>
          <a:xfrm>
            <a:off x="1543050" y="94269"/>
            <a:ext cx="2521585" cy="769441"/>
          </a:xfrm>
          <a:prstGeom prst="rect">
            <a:avLst/>
          </a:prstGeom>
        </p:spPr>
        <p:txBody>
          <a:bodyPr wrap="square">
            <a:spAutoFit/>
          </a:bodyPr>
          <a:lstStyle/>
          <a:p>
            <a:pPr>
              <a:spcAft>
                <a:spcPts val="0"/>
              </a:spcAft>
            </a:pPr>
            <a:r>
              <a:rPr lang="en-GB" sz="2200" b="1" dirty="0">
                <a:solidFill>
                  <a:srgbClr val="FFFFFF"/>
                </a:solidFill>
                <a:latin typeface="Arial" panose="020B0604020202020204" pitchFamily="34" charset="0"/>
                <a:ea typeface="Calibri" panose="020F0502020204030204" pitchFamily="34" charset="0"/>
                <a:cs typeface="Times New Roman" panose="02020603050405020304" pitchFamily="18" charset="0"/>
              </a:rPr>
              <a:t>Cambridge </a:t>
            </a:r>
            <a:r>
              <a:rPr lang="en-GB" sz="2200" b="1" dirty="0" err="1">
                <a:solidFill>
                  <a:srgbClr val="FFFFFF"/>
                </a:solidFill>
                <a:latin typeface="Arial" panose="020B0604020202020204" pitchFamily="34" charset="0"/>
                <a:ea typeface="Calibri" panose="020F0502020204030204" pitchFamily="34" charset="0"/>
                <a:cs typeface="Times New Roman" panose="02020603050405020304" pitchFamily="18" charset="0"/>
              </a:rPr>
              <a:t>Technicals</a:t>
            </a:r>
            <a:r>
              <a:rPr lang="en-GB" sz="2200" b="1" dirty="0">
                <a:solidFill>
                  <a:srgbClr val="FFFFFF"/>
                </a:solidFill>
                <a:latin typeface="Arial" panose="020B0604020202020204" pitchFamily="34" charset="0"/>
                <a:ea typeface="Calibri" panose="020F0502020204030204" pitchFamily="34" charset="0"/>
                <a:cs typeface="Times New Roman" panose="02020603050405020304" pitchFamily="18" charset="0"/>
              </a:rPr>
              <a:t> </a:t>
            </a:r>
            <a:r>
              <a:rPr lang="en-GB" sz="1200" b="1" dirty="0">
                <a:solidFill>
                  <a:srgbClr val="FFFFFF"/>
                </a:solidFill>
                <a:latin typeface="Arial" panose="020B0604020202020204" pitchFamily="34" charset="0"/>
                <a:ea typeface="Calibri" panose="020F0502020204030204" pitchFamily="34" charset="0"/>
                <a:cs typeface="Times New Roman" panose="02020603050405020304" pitchFamily="18" charset="0"/>
              </a:rPr>
              <a:t>level 3</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Doncaster UTC - Education - Doncaster - 244 photos | Facebook">
            <a:extLst>
              <a:ext uri="{FF2B5EF4-FFF2-40B4-BE49-F238E27FC236}">
                <a16:creationId xmlns:a16="http://schemas.microsoft.com/office/drawing/2014/main" id="{D3DCF911-8C90-4C02-BB7C-60D308E3FA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3676" y="128272"/>
            <a:ext cx="1403984" cy="140398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E374DDE1-42D6-40AC-AD79-D88FFA164543}"/>
              </a:ext>
            </a:extLst>
          </p:cNvPr>
          <p:cNvSpPr txBox="1"/>
          <p:nvPr/>
        </p:nvSpPr>
        <p:spPr>
          <a:xfrm>
            <a:off x="273050" y="8475999"/>
            <a:ext cx="1727200" cy="646331"/>
          </a:xfrm>
          <a:prstGeom prst="rect">
            <a:avLst/>
          </a:prstGeom>
          <a:noFill/>
        </p:spPr>
        <p:txBody>
          <a:bodyPr wrap="square" rtlCol="0">
            <a:spAutoFit/>
          </a:bodyPr>
          <a:lstStyle/>
          <a:p>
            <a:r>
              <a:rPr lang="en-GB" b="1" dirty="0"/>
              <a:t>What’s included </a:t>
            </a:r>
            <a:endParaRPr lang="en-GB" dirty="0"/>
          </a:p>
          <a:p>
            <a:endParaRPr lang="en-GB" dirty="0"/>
          </a:p>
        </p:txBody>
      </p:sp>
      <p:pic>
        <p:nvPicPr>
          <p:cNvPr id="1042" name="Picture 18" descr="OCR | Cambridge Assessment">
            <a:extLst>
              <a:ext uri="{FF2B5EF4-FFF2-40B4-BE49-F238E27FC236}">
                <a16:creationId xmlns:a16="http://schemas.microsoft.com/office/drawing/2014/main" id="{529B3407-5D14-4EE9-B00D-20559394249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5370" t="8095" r="15185" b="15143"/>
          <a:stretch/>
        </p:blipFill>
        <p:spPr bwMode="auto">
          <a:xfrm>
            <a:off x="332740" y="174169"/>
            <a:ext cx="1153160" cy="75755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2396896E-589A-420B-8212-D967E6BDC11B}"/>
              </a:ext>
            </a:extLst>
          </p:cNvPr>
          <p:cNvPicPr>
            <a:picLocks noChangeAspect="1"/>
          </p:cNvPicPr>
          <p:nvPr/>
        </p:nvPicPr>
        <p:blipFill rotWithShape="1">
          <a:blip r:embed="rId6"/>
          <a:srcRect l="3981" t="43415" r="54630" b="19712"/>
          <a:stretch/>
        </p:blipFill>
        <p:spPr>
          <a:xfrm>
            <a:off x="288663" y="5326902"/>
            <a:ext cx="6248717" cy="3131348"/>
          </a:xfrm>
          <a:prstGeom prst="rect">
            <a:avLst/>
          </a:prstGeom>
        </p:spPr>
      </p:pic>
      <p:sp>
        <p:nvSpPr>
          <p:cNvPr id="4" name="TextBox 3">
            <a:extLst>
              <a:ext uri="{FF2B5EF4-FFF2-40B4-BE49-F238E27FC236}">
                <a16:creationId xmlns:a16="http://schemas.microsoft.com/office/drawing/2014/main" id="{9405437D-4497-49C9-8259-59A63212D61D}"/>
              </a:ext>
            </a:extLst>
          </p:cNvPr>
          <p:cNvSpPr txBox="1"/>
          <p:nvPr/>
        </p:nvSpPr>
        <p:spPr>
          <a:xfrm>
            <a:off x="286748" y="9124336"/>
            <a:ext cx="60673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cs typeface="Calibri"/>
              </a:rPr>
              <a:t>Planning, VR, AR, networking, coding, programming skills.</a:t>
            </a:r>
          </a:p>
        </p:txBody>
      </p:sp>
    </p:spTree>
    <p:extLst>
      <p:ext uri="{BB962C8B-B14F-4D97-AF65-F5344CB8AC3E}">
        <p14:creationId xmlns:p14="http://schemas.microsoft.com/office/powerpoint/2010/main" val="1265239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oncaster UTC - Education - Doncaster - 244 photos | Facebook">
            <a:extLst>
              <a:ext uri="{FF2B5EF4-FFF2-40B4-BE49-F238E27FC236}">
                <a16:creationId xmlns:a16="http://schemas.microsoft.com/office/drawing/2014/main" id="{ACDBACB8-8C13-499E-BDC4-AC4D2B47A6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3676" y="128272"/>
            <a:ext cx="1403984" cy="1403984"/>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10">
            <a:extLst>
              <a:ext uri="{FF2B5EF4-FFF2-40B4-BE49-F238E27FC236}">
                <a16:creationId xmlns:a16="http://schemas.microsoft.com/office/drawing/2014/main" id="{BE57DF29-4BD2-4453-B5B5-D1BA9A6D7E48}"/>
              </a:ext>
            </a:extLst>
          </p:cNvPr>
          <p:cNvSpPr txBox="1"/>
          <p:nvPr/>
        </p:nvSpPr>
        <p:spPr>
          <a:xfrm>
            <a:off x="246379" y="7302500"/>
            <a:ext cx="2982595" cy="226568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200" b="1" dirty="0">
                <a:effectLst/>
                <a:latin typeface="Arial"/>
                <a:ea typeface="Calibri" panose="020F0502020204030204" pitchFamily="34" charset="0"/>
                <a:cs typeface="Times New Roman"/>
              </a:rPr>
              <a:t>Key Features</a:t>
            </a:r>
            <a:endParaRPr lang="en-GB" sz="1200" dirty="0">
              <a:effectLst/>
              <a:latin typeface="Arial"/>
              <a:ea typeface="Calibri" panose="020F0502020204030204" pitchFamily="34" charset="0"/>
              <a:cs typeface="Times New Roman"/>
            </a:endParaRPr>
          </a:p>
          <a:p>
            <a:pPr>
              <a:spcAft>
                <a:spcPts val="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a:buChar char="•"/>
            </a:pPr>
            <a:r>
              <a:rPr lang="en-GB" sz="1400" dirty="0">
                <a:ea typeface="+mn-lt"/>
                <a:cs typeface="+mn-lt"/>
              </a:rPr>
              <a:t>Working to employer briefs </a:t>
            </a:r>
            <a:endParaRPr lang="en-GB" sz="1400" dirty="0">
              <a:cs typeface="Calibri"/>
            </a:endParaRPr>
          </a:p>
          <a:p>
            <a:pPr marL="285750" indent="-285750">
              <a:buFont typeface="Arial"/>
              <a:buChar char="•"/>
            </a:pPr>
            <a:r>
              <a:rPr lang="en-GB" sz="1400" dirty="0">
                <a:ea typeface="+mn-lt"/>
                <a:cs typeface="+mn-lt"/>
              </a:rPr>
              <a:t>Links to IT industries</a:t>
            </a:r>
            <a:endParaRPr lang="en-GB" sz="1400" dirty="0">
              <a:cs typeface="Calibri"/>
            </a:endParaRPr>
          </a:p>
          <a:p>
            <a:pPr marL="285750" indent="-285750">
              <a:buFont typeface="Arial"/>
              <a:buChar char="•"/>
            </a:pPr>
            <a:r>
              <a:rPr lang="en-GB" sz="1400" dirty="0">
                <a:ea typeface="+mn-lt"/>
                <a:cs typeface="+mn-lt"/>
              </a:rPr>
              <a:t>Use of Raspberry Pi</a:t>
            </a:r>
          </a:p>
          <a:p>
            <a:pPr marL="285750" indent="-285750">
              <a:buFont typeface="Arial"/>
              <a:buChar char="•"/>
            </a:pPr>
            <a:r>
              <a:rPr lang="en-GB" sz="1400" dirty="0">
                <a:ea typeface="+mn-lt"/>
                <a:cs typeface="+mn-lt"/>
              </a:rPr>
              <a:t>Graphic design</a:t>
            </a:r>
            <a:r>
              <a:rPr lang="en-US" sz="1400" dirty="0">
                <a:ea typeface="+mn-lt"/>
                <a:cs typeface="+mn-lt"/>
              </a:rPr>
              <a:t> </a:t>
            </a:r>
            <a:endParaRPr lang="en-GB" sz="1400" dirty="0">
              <a:cs typeface="Calibri"/>
            </a:endParaRPr>
          </a:p>
          <a:p>
            <a:pPr marL="285750" indent="-285750">
              <a:buFont typeface="Arial"/>
              <a:buChar char="•"/>
            </a:pPr>
            <a:r>
              <a:rPr lang="en-GB" sz="1400" dirty="0">
                <a:ea typeface="+mn-lt"/>
                <a:cs typeface="+mn-lt"/>
              </a:rPr>
              <a:t>Web design</a:t>
            </a:r>
            <a:endParaRPr lang="en-US" sz="1400">
              <a:ea typeface="+mn-lt"/>
              <a:cs typeface="+mn-lt"/>
            </a:endParaRPr>
          </a:p>
          <a:p>
            <a:pPr marL="285750" indent="-285750">
              <a:buFont typeface="Arial"/>
              <a:buChar char="•"/>
            </a:pPr>
            <a:r>
              <a:rPr lang="en-GB" sz="1400" dirty="0">
                <a:cs typeface="Calibri"/>
              </a:rPr>
              <a:t>App development</a:t>
            </a:r>
          </a:p>
          <a:p>
            <a:pPr marL="285750" indent="-285750">
              <a:buFont typeface="Arial"/>
              <a:buChar char="•"/>
            </a:pPr>
            <a:r>
              <a:rPr lang="en-GB" sz="1400" dirty="0">
                <a:cs typeface="Calibri"/>
              </a:rPr>
              <a:t>Programming</a:t>
            </a:r>
          </a:p>
          <a:p>
            <a:pPr marL="285750" indent="-285750">
              <a:buFont typeface="Arial"/>
              <a:buChar char="•"/>
            </a:pPr>
            <a:r>
              <a:rPr lang="en-GB" sz="1400" dirty="0">
                <a:cs typeface="Calibri"/>
              </a:rPr>
              <a:t>Database design</a:t>
            </a:r>
          </a:p>
        </p:txBody>
      </p:sp>
      <p:sp>
        <p:nvSpPr>
          <p:cNvPr id="3" name="Text Box 13">
            <a:extLst>
              <a:ext uri="{FF2B5EF4-FFF2-40B4-BE49-F238E27FC236}">
                <a16:creationId xmlns:a16="http://schemas.microsoft.com/office/drawing/2014/main" id="{258FC657-5F86-416F-8B50-0E564592BECC}"/>
              </a:ext>
            </a:extLst>
          </p:cNvPr>
          <p:cNvSpPr txBox="1"/>
          <p:nvPr/>
        </p:nvSpPr>
        <p:spPr>
          <a:xfrm>
            <a:off x="3394075" y="7302500"/>
            <a:ext cx="3108325" cy="225298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200" b="1" dirty="0">
                <a:effectLst/>
                <a:latin typeface="Arial" panose="020B0604020202020204" pitchFamily="34" charset="0"/>
                <a:ea typeface="Calibri" panose="020F0502020204030204" pitchFamily="34" charset="0"/>
                <a:cs typeface="Times New Roman" panose="02020603050405020304" pitchFamily="18" charset="0"/>
              </a:rPr>
              <a:t>Links to workplace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20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a:buChar char="•"/>
            </a:pPr>
            <a:r>
              <a:rPr lang="en-GB" sz="1400" dirty="0">
                <a:latin typeface="Arial"/>
                <a:ea typeface="Calibri" panose="020F0502020204030204" pitchFamily="34" charset="0"/>
                <a:cs typeface="Times New Roman"/>
              </a:rPr>
              <a:t>Designer</a:t>
            </a:r>
            <a:endParaRPr lang="en-GB" sz="1200" dirty="0">
              <a:latin typeface="Calibri"/>
              <a:ea typeface="Calibri" panose="020F0502020204030204" pitchFamily="34" charset="0"/>
              <a:cs typeface="Times New Roman" panose="02020603050405020304" pitchFamily="18" charset="0"/>
            </a:endParaRPr>
          </a:p>
          <a:p>
            <a:pPr marL="285750" indent="-285750">
              <a:buFont typeface="Arial"/>
              <a:buChar char="•"/>
            </a:pPr>
            <a:r>
              <a:rPr lang="en-GB" sz="1400" dirty="0">
                <a:latin typeface="Arial"/>
                <a:ea typeface="Calibri" panose="020F0502020204030204" pitchFamily="34" charset="0"/>
                <a:cs typeface="Times New Roman"/>
              </a:rPr>
              <a:t>Programmer</a:t>
            </a:r>
          </a:p>
          <a:p>
            <a:pPr marL="285750" indent="-285750">
              <a:buFont typeface="Arial"/>
              <a:buChar char="•"/>
            </a:pPr>
            <a:r>
              <a:rPr lang="en-GB" sz="1400" dirty="0">
                <a:latin typeface="Arial"/>
                <a:cs typeface="Times New Roman"/>
              </a:rPr>
              <a:t>Web designer</a:t>
            </a:r>
            <a:endParaRPr lang="en-GB" dirty="0">
              <a:cs typeface="Calibri" panose="020F0502020204030204"/>
            </a:endParaRPr>
          </a:p>
          <a:p>
            <a:pPr marL="285750" indent="-285750">
              <a:buFont typeface="Arial"/>
              <a:buChar char="•"/>
            </a:pPr>
            <a:r>
              <a:rPr lang="en-GB" sz="1400" dirty="0">
                <a:latin typeface="Arial"/>
                <a:ea typeface="Calibri" panose="020F0502020204030204" pitchFamily="34" charset="0"/>
                <a:cs typeface="Times New Roman"/>
              </a:rPr>
              <a:t>App designer</a:t>
            </a:r>
          </a:p>
          <a:p>
            <a:pPr marL="285750" indent="-285750">
              <a:buFont typeface="Arial"/>
              <a:buChar char="•"/>
            </a:pPr>
            <a:r>
              <a:rPr lang="en-GB" sz="1400" dirty="0">
                <a:latin typeface="Arial"/>
                <a:ea typeface="Calibri" panose="020F0502020204030204" pitchFamily="34" charset="0"/>
                <a:cs typeface="Times New Roman"/>
              </a:rPr>
              <a:t>IT Consultant</a:t>
            </a:r>
          </a:p>
          <a:p>
            <a:pPr marL="285750" indent="-285750">
              <a:buFont typeface="Arial"/>
              <a:buChar char="•"/>
            </a:pPr>
            <a:r>
              <a:rPr lang="en-GB" sz="1400" dirty="0">
                <a:latin typeface="Arial"/>
                <a:ea typeface="Calibri" panose="020F0502020204030204" pitchFamily="34" charset="0"/>
                <a:cs typeface="Times New Roman"/>
              </a:rPr>
              <a:t>Computer technician</a:t>
            </a:r>
          </a:p>
          <a:p>
            <a:pPr marL="285750" indent="-285750">
              <a:buFont typeface="Arial"/>
              <a:buChar char="•"/>
            </a:pPr>
            <a:r>
              <a:rPr lang="en-GB" sz="1400" dirty="0">
                <a:latin typeface="Arial"/>
                <a:ea typeface="Calibri" panose="020F0502020204030204" pitchFamily="34" charset="0"/>
                <a:cs typeface="Times New Roman"/>
              </a:rPr>
              <a:t>IT Manager</a:t>
            </a:r>
          </a:p>
          <a:p>
            <a:pPr marL="285750" indent="-285750">
              <a:buFont typeface="Arial"/>
              <a:buChar char="•"/>
            </a:pPr>
            <a:r>
              <a:rPr lang="en-GB" sz="1400">
                <a:latin typeface="Arial"/>
                <a:ea typeface="Calibri" panose="020F0502020204030204" pitchFamily="34" charset="0"/>
                <a:cs typeface="Times New Roman"/>
              </a:rPr>
              <a:t>Network design</a:t>
            </a:r>
          </a:p>
          <a:p>
            <a:endParaRPr lang="en-GB" sz="1400" dirty="0">
              <a:latin typeface="Arial"/>
              <a:ea typeface="Calibri" panose="020F0502020204030204" pitchFamily="34" charset="0"/>
              <a:cs typeface="Times New Roman"/>
            </a:endParaRPr>
          </a:p>
        </p:txBody>
      </p:sp>
      <p:sp>
        <p:nvSpPr>
          <p:cNvPr id="14" name="Rectangle 13">
            <a:extLst>
              <a:ext uri="{FF2B5EF4-FFF2-40B4-BE49-F238E27FC236}">
                <a16:creationId xmlns:a16="http://schemas.microsoft.com/office/drawing/2014/main" id="{5D5EEF0C-B5BA-48F9-8069-84AE3F53EAE2}"/>
              </a:ext>
            </a:extLst>
          </p:cNvPr>
          <p:cNvSpPr/>
          <p:nvPr/>
        </p:nvSpPr>
        <p:spPr>
          <a:xfrm>
            <a:off x="180340" y="337820"/>
            <a:ext cx="3429000" cy="3231654"/>
          </a:xfrm>
          <a:prstGeom prst="rect">
            <a:avLst/>
          </a:prstGeom>
        </p:spPr>
        <p:txBody>
          <a:bodyPr anchor="t">
            <a:spAutoFit/>
          </a:bodyPr>
          <a:lstStyle/>
          <a:p>
            <a:r>
              <a:rPr lang="en-GB" sz="1200" b="1" dirty="0">
                <a:latin typeface="Arial" panose="020B0604020202020204" pitchFamily="34" charset="0"/>
                <a:cs typeface="Arial" panose="020B0604020202020204" pitchFamily="34" charset="0"/>
              </a:rPr>
              <a:t>Emerging Digital Technology Practitioner </a:t>
            </a:r>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You will take the designated mandatory unit for this pathway – </a:t>
            </a:r>
            <a:r>
              <a:rPr lang="en-GB" sz="1200" b="1" dirty="0">
                <a:latin typeface="Arial" panose="020B0604020202020204" pitchFamily="34" charset="0"/>
                <a:cs typeface="Arial" panose="020B0604020202020204" pitchFamily="34" charset="0"/>
              </a:rPr>
              <a:t>Virtual and Augmented Reality</a:t>
            </a:r>
            <a:r>
              <a:rPr lang="en-GB" sz="1200" dirty="0">
                <a:latin typeface="Arial" panose="020B0604020202020204" pitchFamily="34" charset="0"/>
                <a:cs typeface="Arial" panose="020B0604020202020204" pitchFamily="34" charset="0"/>
              </a:rPr>
              <a:t>. In this unit you will develop a Virtual and an Augmented Reality resource to support key digital and production sectors of 3D modelling, structural planning and architecture, engineering and the games industry. The VR and AR resource that you will design will be commissioned by an employer. You will have the opportunity to present your ideas, prototype them and gain feedback before refining their design. </a:t>
            </a:r>
          </a:p>
          <a:p>
            <a:r>
              <a:rPr lang="en-GB" sz="1200">
                <a:latin typeface="Arial"/>
                <a:cs typeface="Arial"/>
              </a:rPr>
              <a:t>As part of this pathway, the optional units you </a:t>
            </a:r>
            <a:r>
              <a:rPr lang="en-GB" sz="1200" dirty="0">
                <a:latin typeface="Arial"/>
                <a:cs typeface="Arial"/>
              </a:rPr>
              <a:t>can take are Developing a Smarter Planet, Mobile Technologies, Big Data Analytics and Computer Software Systems. </a:t>
            </a:r>
            <a:endParaRPr lang="en-GB" sz="1200" dirty="0">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F548C8D9-932F-447A-819E-D87A79FA6C4D}"/>
              </a:ext>
            </a:extLst>
          </p:cNvPr>
          <p:cNvSpPr/>
          <p:nvPr/>
        </p:nvSpPr>
        <p:spPr>
          <a:xfrm>
            <a:off x="3429000" y="3569474"/>
            <a:ext cx="3429000" cy="3231654"/>
          </a:xfrm>
          <a:prstGeom prst="rect">
            <a:avLst/>
          </a:prstGeom>
        </p:spPr>
        <p:txBody>
          <a:bodyPr>
            <a:spAutoFit/>
          </a:bodyPr>
          <a:lstStyle/>
          <a:p>
            <a:r>
              <a:rPr lang="en-GB" sz="1200" b="1" dirty="0">
                <a:latin typeface="Arial" panose="020B0604020202020204" pitchFamily="34" charset="0"/>
                <a:cs typeface="Arial" panose="020B0604020202020204" pitchFamily="34" charset="0"/>
              </a:rPr>
              <a:t>Application Developer </a:t>
            </a:r>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You will take the designated mandatory unit for this pathway – </a:t>
            </a:r>
            <a:r>
              <a:rPr lang="en-GB" sz="1200" b="1" dirty="0">
                <a:latin typeface="Arial" panose="020B0604020202020204" pitchFamily="34" charset="0"/>
                <a:cs typeface="Arial" panose="020B0604020202020204" pitchFamily="34" charset="0"/>
              </a:rPr>
              <a:t>Application Design</a:t>
            </a:r>
            <a:r>
              <a:rPr lang="en-GB" sz="1200" dirty="0">
                <a:latin typeface="Arial" panose="020B0604020202020204" pitchFamily="34" charset="0"/>
                <a:cs typeface="Arial" panose="020B0604020202020204" pitchFamily="34" charset="0"/>
              </a:rPr>
              <a:t>. In this unit you will develop potential ideas for a new application and develop the fundamental design for it. You will then develop the designs for an application and how users will interact with it. The application that you will design will be commissioned by an employer. You will have the opportunity to present your ideas, prototype them and gain feedback before refining their design. </a:t>
            </a:r>
          </a:p>
          <a:p>
            <a:r>
              <a:rPr lang="en-GB" sz="1200" dirty="0">
                <a:latin typeface="Arial" panose="020B0604020202020204" pitchFamily="34" charset="0"/>
                <a:cs typeface="Arial" panose="020B0604020202020204" pitchFamily="34" charset="0"/>
              </a:rPr>
              <a:t>As part of this pathway the optional units you can take are Social Media and Digital Marketing, Games Design and Prototyping, Big Data Analytics and Web Design and Prototyping. </a:t>
            </a:r>
          </a:p>
        </p:txBody>
      </p:sp>
      <p:pic>
        <p:nvPicPr>
          <p:cNvPr id="22" name="Picture 21">
            <a:extLst>
              <a:ext uri="{FF2B5EF4-FFF2-40B4-BE49-F238E27FC236}">
                <a16:creationId xmlns:a16="http://schemas.microsoft.com/office/drawing/2014/main" id="{78C226EF-B8E3-4C7B-9D71-7358573BC182}"/>
              </a:ext>
            </a:extLst>
          </p:cNvPr>
          <p:cNvPicPr>
            <a:picLocks noChangeAspect="1"/>
          </p:cNvPicPr>
          <p:nvPr/>
        </p:nvPicPr>
        <p:blipFill>
          <a:blip r:embed="rId3"/>
          <a:stretch>
            <a:fillRect/>
          </a:stretch>
        </p:blipFill>
        <p:spPr>
          <a:xfrm>
            <a:off x="3609340" y="1560196"/>
            <a:ext cx="2861922" cy="1896744"/>
          </a:xfrm>
          <a:prstGeom prst="rect">
            <a:avLst/>
          </a:prstGeom>
        </p:spPr>
      </p:pic>
      <p:pic>
        <p:nvPicPr>
          <p:cNvPr id="23" name="Picture 22">
            <a:extLst>
              <a:ext uri="{FF2B5EF4-FFF2-40B4-BE49-F238E27FC236}">
                <a16:creationId xmlns:a16="http://schemas.microsoft.com/office/drawing/2014/main" id="{E7C55D5C-E9DA-4A39-8605-DE9A73060FE1}"/>
              </a:ext>
            </a:extLst>
          </p:cNvPr>
          <p:cNvPicPr>
            <a:picLocks noChangeAspect="1"/>
          </p:cNvPicPr>
          <p:nvPr/>
        </p:nvPicPr>
        <p:blipFill>
          <a:blip r:embed="rId4"/>
          <a:stretch>
            <a:fillRect/>
          </a:stretch>
        </p:blipFill>
        <p:spPr>
          <a:xfrm>
            <a:off x="249769" y="3700765"/>
            <a:ext cx="2979205" cy="1484536"/>
          </a:xfrm>
          <a:prstGeom prst="rect">
            <a:avLst/>
          </a:prstGeom>
        </p:spPr>
      </p:pic>
      <p:pic>
        <p:nvPicPr>
          <p:cNvPr id="24" name="Picture 23">
            <a:extLst>
              <a:ext uri="{FF2B5EF4-FFF2-40B4-BE49-F238E27FC236}">
                <a16:creationId xmlns:a16="http://schemas.microsoft.com/office/drawing/2014/main" id="{648F4A0F-4279-43D0-B02B-1127114EB2D4}"/>
              </a:ext>
            </a:extLst>
          </p:cNvPr>
          <p:cNvPicPr>
            <a:picLocks noChangeAspect="1"/>
          </p:cNvPicPr>
          <p:nvPr/>
        </p:nvPicPr>
        <p:blipFill>
          <a:blip r:embed="rId5"/>
          <a:stretch>
            <a:fillRect/>
          </a:stretch>
        </p:blipFill>
        <p:spPr>
          <a:xfrm>
            <a:off x="246379" y="5316592"/>
            <a:ext cx="2979322" cy="1389008"/>
          </a:xfrm>
          <a:prstGeom prst="rect">
            <a:avLst/>
          </a:prstGeom>
        </p:spPr>
      </p:pic>
    </p:spTree>
    <p:extLst>
      <p:ext uri="{BB962C8B-B14F-4D97-AF65-F5344CB8AC3E}">
        <p14:creationId xmlns:p14="http://schemas.microsoft.com/office/powerpoint/2010/main" val="41155307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9BB34914879AA43A80A7FAD5D336354" ma:contentTypeVersion="9" ma:contentTypeDescription="Create a new document." ma:contentTypeScope="" ma:versionID="b06fc3ff9d87009e34c91f5e760de746">
  <xsd:schema xmlns:xsd="http://www.w3.org/2001/XMLSchema" xmlns:xs="http://www.w3.org/2001/XMLSchema" xmlns:p="http://schemas.microsoft.com/office/2006/metadata/properties" xmlns:ns2="3ed48692-dfab-40da-bce2-ffc2283ddabb" targetNamespace="http://schemas.microsoft.com/office/2006/metadata/properties" ma:root="true" ma:fieldsID="926f945bdc93164be99f61e03499c491" ns2:_="">
    <xsd:import namespace="3ed48692-dfab-40da-bce2-ffc2283ddab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d48692-dfab-40da-bce2-ffc2283dda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ABE215-FC42-4A92-BA4F-51C3B63C5FF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1E01836-2E8D-4BAD-B771-24BCA73FBB8F}">
  <ds:schemaRefs>
    <ds:schemaRef ds:uri="http://schemas.microsoft.com/sharepoint/v3/contenttype/forms"/>
  </ds:schemaRefs>
</ds:datastoreItem>
</file>

<file path=customXml/itemProps3.xml><?xml version="1.0" encoding="utf-8"?>
<ds:datastoreItem xmlns:ds="http://schemas.openxmlformats.org/officeDocument/2006/customXml" ds:itemID="{5A16A8AF-E357-4252-9501-EFCD65E162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d48692-dfab-40da-bce2-ffc2283dda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383</TotalTime>
  <Words>575</Words>
  <Application>Microsoft Office PowerPoint</Application>
  <PresentationFormat>A4 Paper (210x297 mm)</PresentationFormat>
  <Paragraphs>28</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Natasha Naylor</dc:creator>
  <cp:lastModifiedBy>Natasha Naylor</cp:lastModifiedBy>
  <cp:revision>123</cp:revision>
  <dcterms:created xsi:type="dcterms:W3CDTF">2020-06-18T14:18:28Z</dcterms:created>
  <dcterms:modified xsi:type="dcterms:W3CDTF">2020-07-08T14:57:15Z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0x01010029BB34914879AA43A80A7FAD5D336354</vt:lpwstr>
  </property>
</Properties>
</file>