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A2EB8-BBA7-474A-B461-1D8441503B43}" v="160" dt="2020-07-01T15:23:40.991"/>
    <p1510:client id="{C86A1B68-6077-4164-AB77-5DB6950168EE}" v="136" dt="2020-07-01T14:55:42.940"/>
    <p1510:client id="{D397C907-B122-469A-805D-7CD7DEA2EF64}" v="177" dt="2020-07-08T15:02:14.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zieskelding" userId="S::lizzieskelding_hotmail.com#ext#@doncasterutc450.onmicrosoft.com::56699fc0-b45d-4d5c-9a0a-a6ea4a203bc6" providerId="AD" clId="Web-{D397C907-B122-469A-805D-7CD7DEA2EF64}"/>
    <pc:docChg chg="modSld">
      <pc:chgData name="lizzieskelding" userId="S::lizzieskelding_hotmail.com#ext#@doncasterutc450.onmicrosoft.com::56699fc0-b45d-4d5c-9a0a-a6ea4a203bc6" providerId="AD" clId="Web-{D397C907-B122-469A-805D-7CD7DEA2EF64}" dt="2020-07-08T15:02:13.909" v="173" actId="20577"/>
      <pc:docMkLst>
        <pc:docMk/>
      </pc:docMkLst>
      <pc:sldChg chg="modSp">
        <pc:chgData name="lizzieskelding" userId="S::lizzieskelding_hotmail.com#ext#@doncasterutc450.onmicrosoft.com::56699fc0-b45d-4d5c-9a0a-a6ea4a203bc6" providerId="AD" clId="Web-{D397C907-B122-469A-805D-7CD7DEA2EF64}" dt="2020-07-08T14:59:24.157" v="28" actId="14100"/>
        <pc:sldMkLst>
          <pc:docMk/>
          <pc:sldMk cId="1265239635" sldId="256"/>
        </pc:sldMkLst>
        <pc:spChg chg="mod">
          <ac:chgData name="lizzieskelding" userId="S::lizzieskelding_hotmail.com#ext#@doncasterutc450.onmicrosoft.com::56699fc0-b45d-4d5c-9a0a-a6ea4a203bc6" providerId="AD" clId="Web-{D397C907-B122-469A-805D-7CD7DEA2EF64}" dt="2020-07-08T14:58:55.921" v="21" actId="20577"/>
          <ac:spMkLst>
            <pc:docMk/>
            <pc:sldMk cId="1265239635" sldId="256"/>
            <ac:spMk id="7" creationId="{1E6FD191-42EB-4770-83C8-F70AF5C69E4B}"/>
          </ac:spMkLst>
        </pc:spChg>
        <pc:spChg chg="mod">
          <ac:chgData name="lizzieskelding" userId="S::lizzieskelding_hotmail.com#ext#@doncasterutc450.onmicrosoft.com::56699fc0-b45d-4d5c-9a0a-a6ea4a203bc6" providerId="AD" clId="Web-{D397C907-B122-469A-805D-7CD7DEA2EF64}" dt="2020-07-08T14:59:24.157" v="28" actId="14100"/>
          <ac:spMkLst>
            <pc:docMk/>
            <pc:sldMk cId="1265239635" sldId="256"/>
            <ac:spMk id="8" creationId="{918FF082-890B-48DB-9F10-3EEF940A30C2}"/>
          </ac:spMkLst>
        </pc:spChg>
        <pc:spChg chg="mod">
          <ac:chgData name="lizzieskelding" userId="S::lizzieskelding_hotmail.com#ext#@doncasterutc450.onmicrosoft.com::56699fc0-b45d-4d5c-9a0a-a6ea4a203bc6" providerId="AD" clId="Web-{D397C907-B122-469A-805D-7CD7DEA2EF64}" dt="2020-07-08T14:59:05.534" v="24" actId="1076"/>
          <ac:spMkLst>
            <pc:docMk/>
            <pc:sldMk cId="1265239635" sldId="256"/>
            <ac:spMk id="11" creationId="{E374DDE1-42D6-40AC-AD79-D88FFA164543}"/>
          </ac:spMkLst>
        </pc:spChg>
        <pc:picChg chg="mod">
          <ac:chgData name="lizzieskelding" userId="S::lizzieskelding_hotmail.com#ext#@doncasterutc450.onmicrosoft.com::56699fc0-b45d-4d5c-9a0a-a6ea4a203bc6" providerId="AD" clId="Web-{D397C907-B122-469A-805D-7CD7DEA2EF64}" dt="2020-07-08T14:59:09.156" v="25" actId="1076"/>
          <ac:picMkLst>
            <pc:docMk/>
            <pc:sldMk cId="1265239635" sldId="256"/>
            <ac:picMk id="19" creationId="{990F2F67-D17A-4507-AAB2-751C5BC68206}"/>
          </ac:picMkLst>
        </pc:picChg>
      </pc:sldChg>
      <pc:sldChg chg="modSp">
        <pc:chgData name="lizzieskelding" userId="S::lizzieskelding_hotmail.com#ext#@doncasterutc450.onmicrosoft.com::56699fc0-b45d-4d5c-9a0a-a6ea4a203bc6" providerId="AD" clId="Web-{D397C907-B122-469A-805D-7CD7DEA2EF64}" dt="2020-07-08T15:02:13.909" v="172" actId="20577"/>
        <pc:sldMkLst>
          <pc:docMk/>
          <pc:sldMk cId="4115530790" sldId="257"/>
        </pc:sldMkLst>
        <pc:spChg chg="mod">
          <ac:chgData name="lizzieskelding" userId="S::lizzieskelding_hotmail.com#ext#@doncasterutc450.onmicrosoft.com::56699fc0-b45d-4d5c-9a0a-a6ea4a203bc6" providerId="AD" clId="Web-{D397C907-B122-469A-805D-7CD7DEA2EF64}" dt="2020-07-08T15:01:32.502" v="120" actId="20577"/>
          <ac:spMkLst>
            <pc:docMk/>
            <pc:sldMk cId="4115530790" sldId="257"/>
            <ac:spMk id="14" creationId="{5D5EEF0C-B5BA-48F9-8069-84AE3F53EAE2}"/>
          </ac:spMkLst>
        </pc:spChg>
        <pc:spChg chg="mod">
          <ac:chgData name="lizzieskelding" userId="S::lizzieskelding_hotmail.com#ext#@doncasterutc450.onmicrosoft.com::56699fc0-b45d-4d5c-9a0a-a6ea4a203bc6" providerId="AD" clId="Web-{D397C907-B122-469A-805D-7CD7DEA2EF64}" dt="2020-07-08T15:02:13.909" v="172" actId="20577"/>
          <ac:spMkLst>
            <pc:docMk/>
            <pc:sldMk cId="4115530790" sldId="257"/>
            <ac:spMk id="15" creationId="{F548C8D9-932F-447A-819E-D87A79FA6C4D}"/>
          </ac:spMkLst>
        </pc:spChg>
        <pc:picChg chg="mod">
          <ac:chgData name="lizzieskelding" userId="S::lizzieskelding_hotmail.com#ext#@doncasterutc450.onmicrosoft.com::56699fc0-b45d-4d5c-9a0a-a6ea4a203bc6" providerId="AD" clId="Web-{D397C907-B122-469A-805D-7CD7DEA2EF64}" dt="2020-07-08T15:00:28.564" v="77" actId="14100"/>
          <ac:picMkLst>
            <pc:docMk/>
            <pc:sldMk cId="4115530790" sldId="257"/>
            <ac:picMk id="20" creationId="{509A6E18-6189-43A3-86D2-F8B5CC8D7CE4}"/>
          </ac:picMkLst>
        </pc:picChg>
        <pc:picChg chg="mod">
          <ac:chgData name="lizzieskelding" userId="S::lizzieskelding_hotmail.com#ext#@doncasterutc450.onmicrosoft.com::56699fc0-b45d-4d5c-9a0a-a6ea4a203bc6" providerId="AD" clId="Web-{D397C907-B122-469A-805D-7CD7DEA2EF64}" dt="2020-07-08T15:00:31.736" v="78" actId="14100"/>
          <ac:picMkLst>
            <pc:docMk/>
            <pc:sldMk cId="4115530790" sldId="257"/>
            <ac:picMk id="21" creationId="{40AE2B40-7A67-4BD0-8401-EB3F4E61AA7C}"/>
          </ac:picMkLst>
        </pc:picChg>
      </pc:sldChg>
    </pc:docChg>
  </pc:docChgLst>
  <pc:docChgLst>
    <pc:chgData name="Victoria Allen" userId="S::victoriaallenexaminer_hotmail.com#ext#@doncasterutc450.onmicrosoft.com::6eb36ffa-3d37-48a7-b0c0-4dac732521fc" providerId="AD" clId="Web-{C86A1B68-6077-4164-AB77-5DB6950168EE}"/>
    <pc:docChg chg="modSld">
      <pc:chgData name="Victoria Allen" userId="S::victoriaallenexaminer_hotmail.com#ext#@doncasterutc450.onmicrosoft.com::6eb36ffa-3d37-48a7-b0c0-4dac732521fc" providerId="AD" clId="Web-{C86A1B68-6077-4164-AB77-5DB6950168EE}" dt="2020-07-01T14:55:42.940" v="133" actId="20577"/>
      <pc:docMkLst>
        <pc:docMk/>
      </pc:docMkLst>
      <pc:sldChg chg="addSp delSp modSp">
        <pc:chgData name="Victoria Allen" userId="S::victoriaallenexaminer_hotmail.com#ext#@doncasterutc450.onmicrosoft.com::6eb36ffa-3d37-48a7-b0c0-4dac732521fc" providerId="AD" clId="Web-{C86A1B68-6077-4164-AB77-5DB6950168EE}" dt="2020-07-01T14:55:28.580" v="130" actId="20577"/>
        <pc:sldMkLst>
          <pc:docMk/>
          <pc:sldMk cId="1265239635" sldId="256"/>
        </pc:sldMkLst>
        <pc:spChg chg="add mod">
          <ac:chgData name="Victoria Allen" userId="S::victoriaallenexaminer_hotmail.com#ext#@doncasterutc450.onmicrosoft.com::6eb36ffa-3d37-48a7-b0c0-4dac732521fc" providerId="AD" clId="Web-{C86A1B68-6077-4164-AB77-5DB6950168EE}" dt="2020-07-01T14:55:28.580" v="130" actId="20577"/>
          <ac:spMkLst>
            <pc:docMk/>
            <pc:sldMk cId="1265239635" sldId="256"/>
            <ac:spMk id="2" creationId="{BBC3A69B-AD5D-4FCF-9D99-7AD0863519CA}"/>
          </ac:spMkLst>
        </pc:spChg>
        <pc:spChg chg="del">
          <ac:chgData name="Victoria Allen" userId="S::victoriaallenexaminer_hotmail.com#ext#@doncasterutc450.onmicrosoft.com::6eb36ffa-3d37-48a7-b0c0-4dac732521fc" providerId="AD" clId="Web-{C86A1B68-6077-4164-AB77-5DB6950168EE}" dt="2020-07-01T14:54:01.424" v="17"/>
          <ac:spMkLst>
            <pc:docMk/>
            <pc:sldMk cId="1265239635" sldId="256"/>
            <ac:spMk id="17" creationId="{2DF76725-6D9F-4131-99A9-3F9BE327A90A}"/>
          </ac:spMkLst>
        </pc:spChg>
        <pc:spChg chg="del">
          <ac:chgData name="Victoria Allen" userId="S::victoriaallenexaminer_hotmail.com#ext#@doncasterutc450.onmicrosoft.com::6eb36ffa-3d37-48a7-b0c0-4dac732521fc" providerId="AD" clId="Web-{C86A1B68-6077-4164-AB77-5DB6950168EE}" dt="2020-07-01T14:53:58.737" v="16"/>
          <ac:spMkLst>
            <pc:docMk/>
            <pc:sldMk cId="1265239635" sldId="256"/>
            <ac:spMk id="18" creationId="{DA972890-3EBA-461B-8B9F-3ABAA4F6FF18}"/>
          </ac:spMkLst>
        </pc:spChg>
      </pc:sldChg>
      <pc:sldChg chg="modSp">
        <pc:chgData name="Victoria Allen" userId="S::victoriaallenexaminer_hotmail.com#ext#@doncasterutc450.onmicrosoft.com::6eb36ffa-3d37-48a7-b0c0-4dac732521fc" providerId="AD" clId="Web-{C86A1B68-6077-4164-AB77-5DB6950168EE}" dt="2020-07-01T14:55:42.940" v="133" actId="20577"/>
        <pc:sldMkLst>
          <pc:docMk/>
          <pc:sldMk cId="4115530790" sldId="257"/>
        </pc:sldMkLst>
        <pc:spChg chg="mod">
          <ac:chgData name="Victoria Allen" userId="S::victoriaallenexaminer_hotmail.com#ext#@doncasterutc450.onmicrosoft.com::6eb36ffa-3d37-48a7-b0c0-4dac732521fc" providerId="AD" clId="Web-{C86A1B68-6077-4164-AB77-5DB6950168EE}" dt="2020-07-01T14:55:42.940" v="133" actId="20577"/>
          <ac:spMkLst>
            <pc:docMk/>
            <pc:sldMk cId="4115530790" sldId="257"/>
            <ac:spMk id="2" creationId="{BE57DF29-4BD2-4453-B5B5-D1BA9A6D7E48}"/>
          </ac:spMkLst>
        </pc:spChg>
      </pc:sldChg>
    </pc:docChg>
  </pc:docChgLst>
  <pc:docChgLst>
    <pc:chgData name="Victoria Allen" userId="S::victoriaallenexaminer_hotmail.com#ext#@doncasterutc450.onmicrosoft.com::6eb36ffa-3d37-48a7-b0c0-4dac732521fc" providerId="AD" clId="Web-{3EBA2EB8-BBA7-474A-B461-1D8441503B43}"/>
    <pc:docChg chg="modSld">
      <pc:chgData name="Victoria Allen" userId="S::victoriaallenexaminer_hotmail.com#ext#@doncasterutc450.onmicrosoft.com::6eb36ffa-3d37-48a7-b0c0-4dac732521fc" providerId="AD" clId="Web-{3EBA2EB8-BBA7-474A-B461-1D8441503B43}" dt="2020-07-01T15:23:40.991" v="157" actId="20577"/>
      <pc:docMkLst>
        <pc:docMk/>
      </pc:docMkLst>
      <pc:sldChg chg="modSp">
        <pc:chgData name="Victoria Allen" userId="S::victoriaallenexaminer_hotmail.com#ext#@doncasterutc450.onmicrosoft.com::6eb36ffa-3d37-48a7-b0c0-4dac732521fc" providerId="AD" clId="Web-{3EBA2EB8-BBA7-474A-B461-1D8441503B43}" dt="2020-07-01T15:23:40.991" v="157" actId="20577"/>
        <pc:sldMkLst>
          <pc:docMk/>
          <pc:sldMk cId="4115530790" sldId="257"/>
        </pc:sldMkLst>
        <pc:spChg chg="mod">
          <ac:chgData name="Victoria Allen" userId="S::victoriaallenexaminer_hotmail.com#ext#@doncasterutc450.onmicrosoft.com::6eb36ffa-3d37-48a7-b0c0-4dac732521fc" providerId="AD" clId="Web-{3EBA2EB8-BBA7-474A-B461-1D8441503B43}" dt="2020-07-01T15:00:02.744" v="83" actId="20577"/>
          <ac:spMkLst>
            <pc:docMk/>
            <pc:sldMk cId="4115530790" sldId="257"/>
            <ac:spMk id="2" creationId="{BE57DF29-4BD2-4453-B5B5-D1BA9A6D7E48}"/>
          </ac:spMkLst>
        </pc:spChg>
        <pc:spChg chg="mod">
          <ac:chgData name="Victoria Allen" userId="S::victoriaallenexaminer_hotmail.com#ext#@doncasterutc450.onmicrosoft.com::6eb36ffa-3d37-48a7-b0c0-4dac732521fc" providerId="AD" clId="Web-{3EBA2EB8-BBA7-474A-B461-1D8441503B43}" dt="2020-07-01T15:23:40.991" v="157" actId="20577"/>
          <ac:spMkLst>
            <pc:docMk/>
            <pc:sldMk cId="4115530790" sldId="257"/>
            <ac:spMk id="3" creationId="{258FC657-5F86-416F-8B50-0E564592BE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452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153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2338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24148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36329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9460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C1C6F-17A5-4395-B492-A0AC2FD891FB}" type="datetimeFigureOut">
              <a:rPr lang="en-GB" smtClean="0"/>
              <a:t>08/07/2020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3768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C1C6F-17A5-4395-B492-A0AC2FD891FB}" type="datetimeFigureOut">
              <a:rPr lang="en-GB" smtClean="0"/>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79212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C6F-17A5-4395-B492-A0AC2FD891FB}" type="datetimeFigureOut">
              <a:rPr lang="en-GB" smtClean="0"/>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63921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45134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54188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6C1C6F-17A5-4395-B492-A0AC2FD891FB}" type="datetimeFigureOut">
              <a:rPr lang="en-GB" smtClean="0"/>
              <a:t>08/07/2020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BE7721-8E2E-4CC1-9B64-76C8E925203E}" type="slidenum">
              <a:rPr lang="en-GB" smtClean="0"/>
              <a:t>‹#›</a:t>
            </a:fld>
            <a:endParaRPr lang="en-GB"/>
          </a:p>
        </p:txBody>
      </p:sp>
    </p:spTree>
    <p:extLst>
      <p:ext uri="{BB962C8B-B14F-4D97-AF65-F5344CB8AC3E}">
        <p14:creationId xmlns:p14="http://schemas.microsoft.com/office/powerpoint/2010/main" val="97756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849AD7-DF4F-43D9-8DD4-2C06E2DD8715}"/>
              </a:ext>
            </a:extLst>
          </p:cNvPr>
          <p:cNvPicPr/>
          <p:nvPr/>
        </p:nvPicPr>
        <p:blipFill>
          <a:blip r:embed="rId2">
            <a:extLst>
              <a:ext uri="{28A0092B-C50C-407E-A947-70E740481C1C}">
                <a14:useLocalDpi xmlns:a14="http://schemas.microsoft.com/office/drawing/2010/main" val="0"/>
              </a:ext>
            </a:extLst>
          </a:blip>
          <a:stretch>
            <a:fillRect/>
          </a:stretch>
        </p:blipFill>
        <p:spPr>
          <a:xfrm>
            <a:off x="1454150" y="161195"/>
            <a:ext cx="2076450" cy="757555"/>
          </a:xfrm>
          <a:prstGeom prst="rect">
            <a:avLst/>
          </a:prstGeom>
        </p:spPr>
      </p:pic>
      <p:pic>
        <p:nvPicPr>
          <p:cNvPr id="6" name="Picture 5">
            <a:extLst>
              <a:ext uri="{FF2B5EF4-FFF2-40B4-BE49-F238E27FC236}">
                <a16:creationId xmlns:a16="http://schemas.microsoft.com/office/drawing/2014/main" id="{61EB2F7D-B2CC-4ACA-B842-788653446B21}"/>
              </a:ext>
            </a:extLst>
          </p:cNvPr>
          <p:cNvPicPr/>
          <p:nvPr/>
        </p:nvPicPr>
        <p:blipFill>
          <a:blip r:embed="rId3">
            <a:extLst>
              <a:ext uri="{28A0092B-C50C-407E-A947-70E740481C1C}">
                <a14:useLocalDpi xmlns:a14="http://schemas.microsoft.com/office/drawing/2010/main" val="0"/>
              </a:ext>
            </a:extLst>
          </a:blip>
          <a:stretch>
            <a:fillRect/>
          </a:stretch>
        </p:blipFill>
        <p:spPr>
          <a:xfrm>
            <a:off x="311150" y="967740"/>
            <a:ext cx="3219450" cy="495300"/>
          </a:xfrm>
          <a:prstGeom prst="rect">
            <a:avLst/>
          </a:prstGeom>
        </p:spPr>
      </p:pic>
      <p:sp>
        <p:nvSpPr>
          <p:cNvPr id="7" name="Text Box 8">
            <a:extLst>
              <a:ext uri="{FF2B5EF4-FFF2-40B4-BE49-F238E27FC236}">
                <a16:creationId xmlns:a16="http://schemas.microsoft.com/office/drawing/2014/main" id="{1E6FD191-42EB-4770-83C8-F70AF5C69E4B}"/>
              </a:ext>
            </a:extLst>
          </p:cNvPr>
          <p:cNvSpPr txBox="1"/>
          <p:nvPr/>
        </p:nvSpPr>
        <p:spPr>
          <a:xfrm>
            <a:off x="288663" y="1619140"/>
            <a:ext cx="6248717" cy="76022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latin typeface="Arial" panose="020B0604020202020204" pitchFamily="34" charset="0"/>
                <a:cs typeface="Arial" panose="020B0604020202020204" pitchFamily="34" charset="0"/>
              </a:rPr>
              <a:t> </a:t>
            </a:r>
            <a:r>
              <a:rPr lang="en-GB" sz="1200" b="1" dirty="0"/>
              <a:t>What does this qualification cover?</a:t>
            </a:r>
          </a:p>
          <a:p>
            <a:r>
              <a:rPr lang="en-GB" sz="1200" dirty="0"/>
              <a:t>By studying the </a:t>
            </a:r>
            <a:r>
              <a:rPr lang="en-GB" sz="1200" b="1" dirty="0"/>
              <a:t>L3 CAMTECH Diploma in Digital Media</a:t>
            </a:r>
            <a:r>
              <a:rPr lang="en-GB" sz="1200" dirty="0"/>
              <a:t>, you will choose to learn digital media</a:t>
            </a:r>
          </a:p>
          <a:p>
            <a:r>
              <a:rPr lang="en-GB" sz="1200" dirty="0"/>
              <a:t>production from one of two specialist pathways, depending on your interests and career you may</a:t>
            </a:r>
          </a:p>
          <a:p>
            <a:r>
              <a:rPr lang="en-GB" sz="1200" dirty="0"/>
              <a:t>wish to pursue. The qualification is equivalent to studying </a:t>
            </a:r>
            <a:r>
              <a:rPr lang="en-GB" sz="1200" b="1" dirty="0"/>
              <a:t>two A Levels</a:t>
            </a:r>
            <a:r>
              <a:rPr lang="en-GB" sz="1200" dirty="0"/>
              <a:t>. The two pathways are:</a:t>
            </a:r>
          </a:p>
          <a:p>
            <a:r>
              <a:rPr lang="en-GB" sz="1200" dirty="0"/>
              <a:t>• </a:t>
            </a:r>
            <a:r>
              <a:rPr lang="en-GB" sz="1200" b="1" dirty="0"/>
              <a:t>Digital content for Interactive Media (</a:t>
            </a:r>
            <a:r>
              <a:rPr lang="en-GB" sz="1200" dirty="0"/>
              <a:t>covering app and web development, animation,</a:t>
            </a:r>
          </a:p>
          <a:p>
            <a:r>
              <a:rPr lang="en-GB" sz="1200" dirty="0"/>
              <a:t>games design, graphic design and photography)</a:t>
            </a:r>
          </a:p>
          <a:p>
            <a:r>
              <a:rPr lang="en-GB" sz="1200" dirty="0"/>
              <a:t>• </a:t>
            </a:r>
            <a:r>
              <a:rPr lang="en-GB" sz="1200" b="1" dirty="0"/>
              <a:t>Moving Image and Audio Production </a:t>
            </a:r>
            <a:r>
              <a:rPr lang="en-GB" sz="1200" dirty="0"/>
              <a:t>(covering film production, TV production, radio</a:t>
            </a:r>
          </a:p>
          <a:p>
            <a:r>
              <a:rPr lang="en-GB" sz="1200" dirty="0"/>
              <a:t>production, special and visual effects and broadcast journalism).</a:t>
            </a:r>
            <a:endParaRPr lang="en-GB" sz="1200" dirty="0">
              <a:cs typeface="Calibri"/>
            </a:endParaRPr>
          </a:p>
          <a:p>
            <a:endParaRPr lang="en-GB" sz="1200" dirty="0"/>
          </a:p>
          <a:p>
            <a:r>
              <a:rPr lang="en-GB" sz="1200" dirty="0"/>
              <a:t>You will take between eight and ten units; four mandatory and between four and six optional units(depending on the size of units chosen). There are three mandatory units that are in all pathways: </a:t>
            </a:r>
            <a:r>
              <a:rPr lang="en-GB" sz="1200" b="1" dirty="0"/>
              <a:t>Media products and audiences, Preproduction and planning </a:t>
            </a:r>
            <a:r>
              <a:rPr lang="en-GB" sz="1200" dirty="0"/>
              <a:t>and </a:t>
            </a:r>
            <a:r>
              <a:rPr lang="en-GB" sz="1200" b="1" dirty="0"/>
              <a:t>Create a media product</a:t>
            </a:r>
            <a:r>
              <a:rPr lang="en-GB" sz="1200" dirty="0"/>
              <a:t>. These units will your understanding of how different media institutions operate to create products that appeal to specific target audiences. You will also gain knowledge and understanding of the pre-production, planning and production processes and go on to create a media product.</a:t>
            </a:r>
            <a:endParaRPr lang="en-GB" sz="1200" dirty="0">
              <a:cs typeface="Calibri"/>
            </a:endParaRPr>
          </a:p>
          <a:p>
            <a:endParaRPr lang="en-GB" sz="1200" dirty="0"/>
          </a:p>
          <a:p>
            <a:r>
              <a:rPr lang="en-GB" sz="1200" dirty="0"/>
              <a:t>In addition, you are required to complete the designated mandatory unit for their chosen pathway and between four and six optional units.</a:t>
            </a:r>
            <a:endParaRPr lang="en-GB" dirty="0">
              <a:cs typeface="Calibri" panose="020F0502020204030204"/>
            </a:endParaRPr>
          </a:p>
          <a:p>
            <a:endParaRPr lang="en-GB" sz="1200" dirty="0"/>
          </a:p>
          <a:p>
            <a:r>
              <a:rPr lang="en-GB" sz="1200" b="1" dirty="0"/>
              <a:t>You will be working with local and national digital media companies as part of the units you</a:t>
            </a:r>
          </a:p>
          <a:p>
            <a:r>
              <a:rPr lang="en-GB" sz="1200" b="1" dirty="0"/>
              <a:t>study and completing employer led projects throughout the course.</a:t>
            </a:r>
            <a:endParaRPr lang="en-GB" sz="1200" dirty="0"/>
          </a:p>
          <a:p>
            <a:r>
              <a:rPr lang="en-GB" sz="1200" dirty="0"/>
              <a:t> </a:t>
            </a:r>
          </a:p>
        </p:txBody>
      </p:sp>
      <p:sp>
        <p:nvSpPr>
          <p:cNvPr id="8" name="Rectangle 7">
            <a:extLst>
              <a:ext uri="{FF2B5EF4-FFF2-40B4-BE49-F238E27FC236}">
                <a16:creationId xmlns:a16="http://schemas.microsoft.com/office/drawing/2014/main" id="{918FF082-890B-48DB-9F10-3EEF940A30C2}"/>
              </a:ext>
            </a:extLst>
          </p:cNvPr>
          <p:cNvSpPr/>
          <p:nvPr/>
        </p:nvSpPr>
        <p:spPr>
          <a:xfrm>
            <a:off x="311523" y="8543804"/>
            <a:ext cx="6256337" cy="104129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ADB8F714-86A5-41E6-B5C3-D1884B59C474}"/>
              </a:ext>
            </a:extLst>
          </p:cNvPr>
          <p:cNvSpPr/>
          <p:nvPr/>
        </p:nvSpPr>
        <p:spPr>
          <a:xfrm>
            <a:off x="311150" y="1026915"/>
            <a:ext cx="2084610" cy="400110"/>
          </a:xfrm>
          <a:prstGeom prst="rect">
            <a:avLst/>
          </a:prstGeom>
        </p:spPr>
        <p:txBody>
          <a:bodyPr wrap="none">
            <a:spAutoFit/>
          </a:bodyPr>
          <a:lstStyle/>
          <a:p>
            <a:pPr>
              <a:spcAft>
                <a:spcPts val="0"/>
              </a:spcAft>
            </a:pPr>
            <a:r>
              <a:rPr lang="en-GB" sz="20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DIGITAL MEDIA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061263A-68C3-49F4-B908-F526B820AA4A}"/>
              </a:ext>
            </a:extLst>
          </p:cNvPr>
          <p:cNvSpPr/>
          <p:nvPr/>
        </p:nvSpPr>
        <p:spPr>
          <a:xfrm>
            <a:off x="1404255" y="137023"/>
            <a:ext cx="2521585" cy="769441"/>
          </a:xfrm>
          <a:prstGeom prst="rect">
            <a:avLst/>
          </a:prstGeom>
        </p:spPr>
        <p:txBody>
          <a:bodyPr wrap="square">
            <a:spAutoFit/>
          </a:bodyPr>
          <a:lstStyle/>
          <a:p>
            <a:pPr>
              <a:spcAft>
                <a:spcPts val="0"/>
              </a:spcAft>
            </a:pPr>
            <a:r>
              <a:rPr lang="en-GB" sz="2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Cambridge </a:t>
            </a:r>
            <a:r>
              <a:rPr lang="en-GB" sz="2200"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Technicals</a:t>
            </a:r>
            <a:r>
              <a:rPr lang="en-GB" sz="2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GB" sz="1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level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oncaster UTC - Education - Doncaster - 244 photos | Facebook">
            <a:extLst>
              <a:ext uri="{FF2B5EF4-FFF2-40B4-BE49-F238E27FC236}">
                <a16:creationId xmlns:a16="http://schemas.microsoft.com/office/drawing/2014/main" id="{D3DCF911-8C90-4C02-BB7C-60D308E3F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74DDE1-42D6-40AC-AD79-D88FFA164543}"/>
              </a:ext>
            </a:extLst>
          </p:cNvPr>
          <p:cNvSpPr txBox="1"/>
          <p:nvPr/>
        </p:nvSpPr>
        <p:spPr>
          <a:xfrm>
            <a:off x="305380" y="8602804"/>
            <a:ext cx="1727200" cy="646331"/>
          </a:xfrm>
          <a:prstGeom prst="rect">
            <a:avLst/>
          </a:prstGeom>
          <a:noFill/>
        </p:spPr>
        <p:txBody>
          <a:bodyPr wrap="square" rtlCol="0">
            <a:spAutoFit/>
          </a:bodyPr>
          <a:lstStyle/>
          <a:p>
            <a:r>
              <a:rPr lang="en-GB" b="1" dirty="0"/>
              <a:t>What’s included </a:t>
            </a:r>
            <a:endParaRPr lang="en-GB" dirty="0"/>
          </a:p>
          <a:p>
            <a:endParaRPr lang="en-GB" dirty="0"/>
          </a:p>
        </p:txBody>
      </p:sp>
      <p:pic>
        <p:nvPicPr>
          <p:cNvPr id="19" name="Picture 18">
            <a:extLst>
              <a:ext uri="{FF2B5EF4-FFF2-40B4-BE49-F238E27FC236}">
                <a16:creationId xmlns:a16="http://schemas.microsoft.com/office/drawing/2014/main" id="{990F2F67-D17A-4507-AAB2-751C5BC68206}"/>
              </a:ext>
            </a:extLst>
          </p:cNvPr>
          <p:cNvPicPr>
            <a:picLocks noChangeAspect="1"/>
          </p:cNvPicPr>
          <p:nvPr/>
        </p:nvPicPr>
        <p:blipFill rotWithShape="1">
          <a:blip r:embed="rId5"/>
          <a:srcRect l="1667" t="-1" r="2629" b="2786"/>
          <a:stretch/>
        </p:blipFill>
        <p:spPr>
          <a:xfrm>
            <a:off x="313146" y="5419722"/>
            <a:ext cx="6032500" cy="3028318"/>
          </a:xfrm>
          <a:prstGeom prst="rect">
            <a:avLst/>
          </a:prstGeom>
        </p:spPr>
      </p:pic>
      <p:pic>
        <p:nvPicPr>
          <p:cNvPr id="1042" name="Picture 18" descr="OCR | Cambridge Assessment">
            <a:extLst>
              <a:ext uri="{FF2B5EF4-FFF2-40B4-BE49-F238E27FC236}">
                <a16:creationId xmlns:a16="http://schemas.microsoft.com/office/drawing/2014/main" id="{529B3407-5D14-4EE9-B00D-2055939424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370" t="8095" r="15185" b="15143"/>
          <a:stretch/>
        </p:blipFill>
        <p:spPr bwMode="auto">
          <a:xfrm>
            <a:off x="332740" y="174169"/>
            <a:ext cx="1153160" cy="7575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C3A69B-AD5D-4FCF-9D99-7AD0863519CA}"/>
              </a:ext>
            </a:extLst>
          </p:cNvPr>
          <p:cNvSpPr txBox="1"/>
          <p:nvPr/>
        </p:nvSpPr>
        <p:spPr>
          <a:xfrm>
            <a:off x="1638134" y="9118190"/>
            <a:ext cx="47297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cs typeface="Calibri"/>
              </a:rPr>
              <a:t>Film and TV production, understanding of media industries, graphic design, web design, presenting a pitch</a:t>
            </a:r>
          </a:p>
        </p:txBody>
      </p:sp>
    </p:spTree>
    <p:extLst>
      <p:ext uri="{BB962C8B-B14F-4D97-AF65-F5344CB8AC3E}">
        <p14:creationId xmlns:p14="http://schemas.microsoft.com/office/powerpoint/2010/main" val="126523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ncaster UTC - Education - Doncaster - 244 photos | Facebook">
            <a:extLst>
              <a:ext uri="{FF2B5EF4-FFF2-40B4-BE49-F238E27FC236}">
                <a16:creationId xmlns:a16="http://schemas.microsoft.com/office/drawing/2014/main" id="{ACDBACB8-8C13-499E-BDC4-AC4D2B47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BE57DF29-4BD2-4453-B5B5-D1BA9A6D7E48}"/>
              </a:ext>
            </a:extLst>
          </p:cNvPr>
          <p:cNvSpPr txBox="1"/>
          <p:nvPr/>
        </p:nvSpPr>
        <p:spPr>
          <a:xfrm>
            <a:off x="246379" y="7302500"/>
            <a:ext cx="2982595" cy="22656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Key Features</a:t>
            </a:r>
            <a:endParaRPr lang="en-GB" sz="1200" dirty="0">
              <a:effectLst/>
              <a:latin typeface="Arial"/>
              <a:ea typeface="Calibri" panose="020F0502020204030204" pitchFamily="34" charset="0"/>
              <a:cs typeface="Times New Roman"/>
            </a:endParaRPr>
          </a:p>
          <a:p>
            <a:pPr>
              <a:spcAft>
                <a:spcPts val="0"/>
              </a:spcAft>
            </a:pPr>
            <a:endParaRPr lang="en-GB" sz="1200" dirty="0">
              <a:effectLst/>
              <a:latin typeface="Arial"/>
              <a:ea typeface="Calibri" panose="020F0502020204030204" pitchFamily="34" charset="0"/>
              <a:cs typeface="Times New Roman"/>
            </a:endParaRPr>
          </a:p>
          <a:p>
            <a:pPr marL="171450" indent="-171450">
              <a:buFont typeface="Arial"/>
              <a:buChar char="•"/>
            </a:pPr>
            <a:r>
              <a:rPr lang="en-GB" sz="1400" dirty="0">
                <a:latin typeface="Arial"/>
                <a:ea typeface="+mn-lt"/>
                <a:cs typeface="Arial"/>
              </a:rPr>
              <a:t>Working to employer briefs</a:t>
            </a:r>
            <a:endParaRPr lang="en-GB" sz="1400" dirty="0">
              <a:ea typeface="+mn-lt"/>
              <a:cs typeface="+mn-lt"/>
            </a:endParaRPr>
          </a:p>
          <a:p>
            <a:pPr marL="171450" indent="-171450">
              <a:buFont typeface="Arial"/>
              <a:buChar char="•"/>
            </a:pPr>
            <a:r>
              <a:rPr lang="en-GB" sz="1400" dirty="0">
                <a:latin typeface="Arial"/>
                <a:ea typeface="+mn-lt"/>
                <a:cs typeface="Arial"/>
              </a:rPr>
              <a:t>Links to media industries</a:t>
            </a:r>
            <a:endParaRPr lang="en-GB" sz="1400" dirty="0">
              <a:ea typeface="+mn-lt"/>
              <a:cs typeface="+mn-lt"/>
            </a:endParaRPr>
          </a:p>
          <a:p>
            <a:pPr marL="171450" indent="-171450">
              <a:buFont typeface="Arial"/>
              <a:buChar char="•"/>
            </a:pPr>
            <a:r>
              <a:rPr lang="en-GB" sz="1400" dirty="0">
                <a:latin typeface="Arial"/>
                <a:ea typeface="+mn-lt"/>
                <a:cs typeface="Arial"/>
              </a:rPr>
              <a:t>Use of Adobe Creative Cloud software</a:t>
            </a:r>
            <a:endParaRPr lang="en-GB" sz="1400" dirty="0">
              <a:ea typeface="+mn-lt"/>
              <a:cs typeface="+mn-lt"/>
            </a:endParaRPr>
          </a:p>
          <a:p>
            <a:pPr marL="171450" indent="-171450">
              <a:buFont typeface="Arial"/>
              <a:buChar char="•"/>
            </a:pPr>
            <a:r>
              <a:rPr lang="en-GB" sz="1400" dirty="0">
                <a:latin typeface="Arial"/>
                <a:cs typeface="Arial"/>
              </a:rPr>
              <a:t>Graphic design</a:t>
            </a:r>
          </a:p>
          <a:p>
            <a:pPr marL="171450" indent="-171450">
              <a:buFont typeface="Arial"/>
              <a:buChar char="•"/>
            </a:pPr>
            <a:r>
              <a:rPr lang="en-GB" sz="1400" dirty="0">
                <a:latin typeface="Arial"/>
                <a:ea typeface="Calibri" panose="020F0502020204030204" pitchFamily="34" charset="0"/>
                <a:cs typeface="Arial"/>
              </a:rPr>
              <a:t>Film and television production</a:t>
            </a:r>
          </a:p>
          <a:p>
            <a:pPr marL="171450" indent="-171450">
              <a:buFont typeface="Arial"/>
              <a:buChar char="•"/>
            </a:pPr>
            <a:r>
              <a:rPr lang="en-GB" sz="1400" dirty="0">
                <a:latin typeface="Arial"/>
                <a:ea typeface="Calibri" panose="020F0502020204030204" pitchFamily="34" charset="0"/>
                <a:cs typeface="Arial"/>
              </a:rPr>
              <a:t>Pre-production and planning </a:t>
            </a:r>
          </a:p>
          <a:p>
            <a:pPr marL="171450" indent="-171450">
              <a:buFont typeface="Arial"/>
              <a:buChar char="•"/>
            </a:pPr>
            <a:r>
              <a:rPr lang="en-GB" sz="1400" dirty="0">
                <a:latin typeface="Arial"/>
                <a:ea typeface="Calibri" panose="020F0502020204030204" pitchFamily="34" charset="0"/>
                <a:cs typeface="Arial"/>
              </a:rPr>
              <a:t>VR and AR</a:t>
            </a:r>
          </a:p>
        </p:txBody>
      </p:sp>
      <p:sp>
        <p:nvSpPr>
          <p:cNvPr id="3" name="Text Box 13">
            <a:extLst>
              <a:ext uri="{FF2B5EF4-FFF2-40B4-BE49-F238E27FC236}">
                <a16:creationId xmlns:a16="http://schemas.microsoft.com/office/drawing/2014/main" id="{258FC657-5F86-416F-8B50-0E564592BECC}"/>
              </a:ext>
            </a:extLst>
          </p:cNvPr>
          <p:cNvSpPr txBox="1"/>
          <p:nvPr/>
        </p:nvSpPr>
        <p:spPr>
          <a:xfrm>
            <a:off x="3394075" y="7302500"/>
            <a:ext cx="3108325" cy="22529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Links to workplace</a:t>
            </a:r>
            <a:endParaRPr lang="en-GB" sz="1200" dirty="0">
              <a:effectLst/>
              <a:latin typeface="Arial"/>
              <a:ea typeface="Calibri" panose="020F0502020204030204" pitchFamily="34" charset="0"/>
              <a:cs typeface="Times New Roman"/>
            </a:endParaRPr>
          </a:p>
          <a:p>
            <a:pPr>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Sans-Serif"/>
              <a:buChar char="•"/>
            </a:pPr>
            <a:r>
              <a:rPr lang="en-GB" sz="1400" dirty="0">
                <a:latin typeface="Arial"/>
                <a:ea typeface="+mn-lt"/>
                <a:cs typeface="Arial"/>
              </a:rPr>
              <a:t>TV producer</a:t>
            </a:r>
          </a:p>
          <a:p>
            <a:pPr marL="171450" indent="-171450">
              <a:buFont typeface="Arial,Sans-Serif"/>
              <a:buChar char="•"/>
            </a:pPr>
            <a:r>
              <a:rPr lang="en-GB" sz="1400" dirty="0">
                <a:latin typeface="Arial"/>
                <a:cs typeface="Arial"/>
              </a:rPr>
              <a:t>Director</a:t>
            </a:r>
            <a:endParaRPr lang="en-GB" sz="1400" dirty="0">
              <a:ea typeface="+mn-lt"/>
              <a:cs typeface="+mn-lt"/>
            </a:endParaRPr>
          </a:p>
          <a:p>
            <a:pPr marL="171450" indent="-171450">
              <a:buFont typeface="Arial,Sans-Serif"/>
              <a:buChar char="•"/>
            </a:pPr>
            <a:r>
              <a:rPr lang="en-GB" sz="1400" dirty="0">
                <a:latin typeface="Arial"/>
                <a:cs typeface="Arial"/>
              </a:rPr>
              <a:t>Photographer</a:t>
            </a:r>
            <a:endParaRPr lang="en-GB" sz="1400" dirty="0">
              <a:latin typeface="Calibri" panose="020F0502020204030204"/>
              <a:cs typeface="Calibri" panose="020F0502020204030204"/>
            </a:endParaRPr>
          </a:p>
          <a:p>
            <a:pPr marL="171450" indent="-171450">
              <a:buFont typeface="Arial,Sans-Serif"/>
              <a:buChar char="•"/>
            </a:pPr>
            <a:r>
              <a:rPr lang="en-GB" sz="1400" dirty="0">
                <a:latin typeface="Arial"/>
                <a:ea typeface="+mn-lt"/>
                <a:cs typeface="Arial"/>
              </a:rPr>
              <a:t>Designer</a:t>
            </a:r>
          </a:p>
          <a:p>
            <a:pPr marL="171450" indent="-171450">
              <a:buFont typeface="Arial,Sans-Serif"/>
              <a:buChar char="•"/>
            </a:pPr>
            <a:r>
              <a:rPr lang="en-GB" sz="1400" dirty="0">
                <a:latin typeface="Arial"/>
                <a:cs typeface="Arial"/>
              </a:rPr>
              <a:t>Programmer</a:t>
            </a:r>
            <a:endParaRPr lang="en-US" sz="1400" dirty="0">
              <a:ea typeface="+mn-lt"/>
              <a:cs typeface="+mn-lt"/>
            </a:endParaRPr>
          </a:p>
          <a:p>
            <a:pPr marL="171450" indent="-171450">
              <a:buFont typeface="Arial,Sans-Serif"/>
              <a:buChar char="•"/>
            </a:pPr>
            <a:r>
              <a:rPr lang="en-GB" sz="1400" dirty="0">
                <a:latin typeface="Arial"/>
                <a:cs typeface="Arial"/>
              </a:rPr>
              <a:t>Screenwriter</a:t>
            </a:r>
            <a:endParaRPr lang="en-US" sz="1400" dirty="0">
              <a:ea typeface="+mn-lt"/>
              <a:cs typeface="+mn-lt"/>
            </a:endParaRPr>
          </a:p>
          <a:p>
            <a:pPr marL="171450" indent="-171450">
              <a:buFont typeface="Arial,Sans-Serif"/>
              <a:buChar char="•"/>
            </a:pPr>
            <a:r>
              <a:rPr lang="en-GB" sz="1400" dirty="0">
                <a:latin typeface="Arial"/>
                <a:cs typeface="Arial"/>
              </a:rPr>
              <a:t>Journalist</a:t>
            </a:r>
            <a:endParaRPr lang="en-US" sz="1400" dirty="0">
              <a:ea typeface="+mn-lt"/>
              <a:cs typeface="+mn-lt"/>
            </a:endParaRPr>
          </a:p>
          <a:p>
            <a:pPr marL="171450" indent="-171450">
              <a:buFont typeface="Arial,Sans-Serif"/>
              <a:buChar char="•"/>
            </a:pPr>
            <a:r>
              <a:rPr lang="en-GB" sz="1400" dirty="0">
                <a:latin typeface="Arial"/>
                <a:cs typeface="Arial"/>
              </a:rPr>
              <a:t>Artist</a:t>
            </a:r>
          </a:p>
        </p:txBody>
      </p:sp>
      <p:sp>
        <p:nvSpPr>
          <p:cNvPr id="14" name="Rectangle 13">
            <a:extLst>
              <a:ext uri="{FF2B5EF4-FFF2-40B4-BE49-F238E27FC236}">
                <a16:creationId xmlns:a16="http://schemas.microsoft.com/office/drawing/2014/main" id="{5D5EEF0C-B5BA-48F9-8069-84AE3F53EAE2}"/>
              </a:ext>
            </a:extLst>
          </p:cNvPr>
          <p:cNvSpPr/>
          <p:nvPr/>
        </p:nvSpPr>
        <p:spPr>
          <a:xfrm>
            <a:off x="73660" y="802640"/>
            <a:ext cx="3284220" cy="4339650"/>
          </a:xfrm>
          <a:prstGeom prst="rect">
            <a:avLst/>
          </a:prstGeom>
        </p:spPr>
        <p:txBody>
          <a:bodyPr wrap="square" anchor="t">
            <a:spAutoFit/>
          </a:bodyPr>
          <a:lstStyle/>
          <a:p>
            <a:r>
              <a:rPr lang="en-GB" sz="1200" b="1" dirty="0">
                <a:latin typeface="Arial" panose="020B0604020202020204" pitchFamily="34" charset="0"/>
                <a:cs typeface="Arial" panose="020B0604020202020204" pitchFamily="34" charset="0"/>
              </a:rPr>
              <a:t>Digital content for Interactive Media</a:t>
            </a:r>
          </a:p>
          <a:p>
            <a:r>
              <a:rPr lang="en-GB" sz="1200" dirty="0">
                <a:latin typeface="Arial"/>
                <a:cs typeface="Arial"/>
              </a:rPr>
              <a:t>You will take the designated mandatory unit for this pathway – </a:t>
            </a:r>
            <a:r>
              <a:rPr lang="en-GB" sz="1200" b="1" dirty="0">
                <a:latin typeface="Arial"/>
                <a:cs typeface="Arial"/>
              </a:rPr>
              <a:t>Create an Interactive Media Product</a:t>
            </a:r>
            <a:r>
              <a:rPr lang="en-GB" sz="1200" dirty="0">
                <a:latin typeface="Arial"/>
                <a:cs typeface="Arial"/>
              </a:rPr>
              <a:t>.</a:t>
            </a:r>
          </a:p>
          <a:p>
            <a:endParaRPr lang="en-GB" sz="1200" dirty="0">
              <a:latin typeface="Arial"/>
              <a:cs typeface="Arial"/>
            </a:endParaRPr>
          </a:p>
          <a:p>
            <a:r>
              <a:rPr lang="en-GB" sz="1200" dirty="0">
                <a:latin typeface="Arial"/>
                <a:cs typeface="Arial"/>
              </a:rPr>
              <a:t>In this unit you will develop an app or a website from proposal to interactive testing, including design, development and producing an engaging user experience. As part of this pathway the optional units you can</a:t>
            </a:r>
          </a:p>
          <a:p>
            <a:r>
              <a:rPr lang="en-GB" sz="1200" dirty="0">
                <a:latin typeface="Arial" panose="020B0604020202020204" pitchFamily="34" charset="0"/>
                <a:cs typeface="Arial" panose="020B0604020202020204" pitchFamily="34" charset="0"/>
              </a:rPr>
              <a:t>take are Journalism and the News Industry,</a:t>
            </a:r>
          </a:p>
          <a:p>
            <a:r>
              <a:rPr lang="en-GB" sz="1200" dirty="0">
                <a:latin typeface="Arial"/>
                <a:cs typeface="Arial"/>
              </a:rPr>
              <a:t>Photography for digital media products, Comics and graphic novel storytelling, Create a digital animation, 3D digital modelling, Games development and Graphic design for digital media products. Depending on the units you choose you can explore the different techniques used to produce animations or gain practical skills in games development by planning and producing a functional level of a new computer game. You will be using software such as Unreal, Unity, Adobe Animate, Illustrator, InDesign and Photoshop.</a:t>
            </a:r>
          </a:p>
        </p:txBody>
      </p:sp>
      <p:sp>
        <p:nvSpPr>
          <p:cNvPr id="15" name="Rectangle 14">
            <a:extLst>
              <a:ext uri="{FF2B5EF4-FFF2-40B4-BE49-F238E27FC236}">
                <a16:creationId xmlns:a16="http://schemas.microsoft.com/office/drawing/2014/main" id="{F548C8D9-932F-447A-819E-D87A79FA6C4D}"/>
              </a:ext>
            </a:extLst>
          </p:cNvPr>
          <p:cNvSpPr/>
          <p:nvPr/>
        </p:nvSpPr>
        <p:spPr>
          <a:xfrm>
            <a:off x="3429000" y="2745939"/>
            <a:ext cx="3429000" cy="3416320"/>
          </a:xfrm>
          <a:prstGeom prst="rect">
            <a:avLst/>
          </a:prstGeom>
        </p:spPr>
        <p:txBody>
          <a:bodyPr anchor="t">
            <a:spAutoFit/>
          </a:bodyPr>
          <a:lstStyle/>
          <a:p>
            <a:r>
              <a:rPr lang="en-GB" sz="1200" b="1" dirty="0">
                <a:latin typeface="Arial" panose="020B0604020202020204" pitchFamily="34" charset="0"/>
                <a:cs typeface="Arial" panose="020B0604020202020204" pitchFamily="34" charset="0"/>
              </a:rPr>
              <a:t>Moving Image and Audio Production</a:t>
            </a:r>
          </a:p>
          <a:p>
            <a:r>
              <a:rPr lang="en-GB" sz="1200" dirty="0">
                <a:latin typeface="Arial"/>
                <a:cs typeface="Arial"/>
              </a:rPr>
              <a:t>You will take the designated mandatory unit for this pathway - </a:t>
            </a:r>
            <a:r>
              <a:rPr lang="en-GB" sz="1200" b="1" dirty="0">
                <a:latin typeface="Arial"/>
                <a:cs typeface="Arial"/>
              </a:rPr>
              <a:t>TV and short film production</a:t>
            </a:r>
            <a:r>
              <a:rPr lang="en-GB" sz="1200" dirty="0">
                <a:latin typeface="Arial"/>
                <a:cs typeface="Arial"/>
              </a:rPr>
              <a:t>. </a:t>
            </a:r>
          </a:p>
          <a:p>
            <a:endParaRPr lang="en-GB" sz="1200" dirty="0">
              <a:latin typeface="Arial"/>
              <a:cs typeface="Arial"/>
            </a:endParaRPr>
          </a:p>
          <a:p>
            <a:r>
              <a:rPr lang="en-GB" sz="1200" dirty="0">
                <a:latin typeface="Arial"/>
                <a:cs typeface="Arial"/>
              </a:rPr>
              <a:t>In this unit you will develop a TV programme or short film from proposal to screen test, including recording and editing. As part of this pathway the optional units you can take are Create Audio-Visual Promos, The Creation and Use of Sound in Media, Radio Production, Visual and Special Effects, Cinematography and UK broadcasting. Depending on the units you choose you will learn how to record cinematic quality footage including lightening techniques and editing or recording and editing sound elements for use in a soundtrack.</a:t>
            </a:r>
            <a:endParaRPr lang="en-GB" dirty="0">
              <a:latin typeface="Arial"/>
              <a:cs typeface="Arial"/>
            </a:endParaRPr>
          </a:p>
          <a:p>
            <a:r>
              <a:rPr lang="en-GB" sz="1200" dirty="0">
                <a:latin typeface="Arial"/>
                <a:cs typeface="Arial"/>
              </a:rPr>
              <a:t>You will be using software such as Final Cut Pro, Adobe Premiere, After Effects and Audition</a:t>
            </a:r>
          </a:p>
        </p:txBody>
      </p:sp>
      <p:pic>
        <p:nvPicPr>
          <p:cNvPr id="18" name="Picture 17">
            <a:extLst>
              <a:ext uri="{FF2B5EF4-FFF2-40B4-BE49-F238E27FC236}">
                <a16:creationId xmlns:a16="http://schemas.microsoft.com/office/drawing/2014/main" id="{74C3A561-522D-4573-96B0-5F56B1D6557C}"/>
              </a:ext>
            </a:extLst>
          </p:cNvPr>
          <p:cNvPicPr>
            <a:picLocks noChangeAspect="1"/>
          </p:cNvPicPr>
          <p:nvPr/>
        </p:nvPicPr>
        <p:blipFill>
          <a:blip r:embed="rId3"/>
          <a:stretch>
            <a:fillRect/>
          </a:stretch>
        </p:blipFill>
        <p:spPr>
          <a:xfrm>
            <a:off x="4948237" y="1625600"/>
            <a:ext cx="1719944" cy="987869"/>
          </a:xfrm>
          <a:prstGeom prst="rect">
            <a:avLst/>
          </a:prstGeom>
        </p:spPr>
      </p:pic>
      <p:pic>
        <p:nvPicPr>
          <p:cNvPr id="19" name="Picture 18">
            <a:extLst>
              <a:ext uri="{FF2B5EF4-FFF2-40B4-BE49-F238E27FC236}">
                <a16:creationId xmlns:a16="http://schemas.microsoft.com/office/drawing/2014/main" id="{0A744C0D-70B5-43EC-AF6A-5DE8DABBB38B}"/>
              </a:ext>
            </a:extLst>
          </p:cNvPr>
          <p:cNvPicPr>
            <a:picLocks noChangeAspect="1"/>
          </p:cNvPicPr>
          <p:nvPr/>
        </p:nvPicPr>
        <p:blipFill>
          <a:blip r:embed="rId4"/>
          <a:stretch>
            <a:fillRect/>
          </a:stretch>
        </p:blipFill>
        <p:spPr>
          <a:xfrm>
            <a:off x="3609340" y="1621467"/>
            <a:ext cx="1210578" cy="992001"/>
          </a:xfrm>
          <a:prstGeom prst="rect">
            <a:avLst/>
          </a:prstGeom>
        </p:spPr>
      </p:pic>
      <p:pic>
        <p:nvPicPr>
          <p:cNvPr id="20" name="Picture 19">
            <a:extLst>
              <a:ext uri="{FF2B5EF4-FFF2-40B4-BE49-F238E27FC236}">
                <a16:creationId xmlns:a16="http://schemas.microsoft.com/office/drawing/2014/main" id="{509A6E18-6189-43A3-86D2-F8B5CC8D7CE4}"/>
              </a:ext>
            </a:extLst>
          </p:cNvPr>
          <p:cNvPicPr>
            <a:picLocks noChangeAspect="1"/>
          </p:cNvPicPr>
          <p:nvPr/>
        </p:nvPicPr>
        <p:blipFill>
          <a:blip r:embed="rId5"/>
          <a:stretch>
            <a:fillRect/>
          </a:stretch>
        </p:blipFill>
        <p:spPr>
          <a:xfrm>
            <a:off x="70870" y="5625362"/>
            <a:ext cx="1580130" cy="1537438"/>
          </a:xfrm>
          <a:prstGeom prst="rect">
            <a:avLst/>
          </a:prstGeom>
        </p:spPr>
      </p:pic>
      <p:pic>
        <p:nvPicPr>
          <p:cNvPr id="21" name="Picture 20">
            <a:extLst>
              <a:ext uri="{FF2B5EF4-FFF2-40B4-BE49-F238E27FC236}">
                <a16:creationId xmlns:a16="http://schemas.microsoft.com/office/drawing/2014/main" id="{40AE2B40-7A67-4BD0-8401-EB3F4E61AA7C}"/>
              </a:ext>
            </a:extLst>
          </p:cNvPr>
          <p:cNvPicPr>
            <a:picLocks noChangeAspect="1"/>
          </p:cNvPicPr>
          <p:nvPr/>
        </p:nvPicPr>
        <p:blipFill>
          <a:blip r:embed="rId6"/>
          <a:stretch>
            <a:fillRect/>
          </a:stretch>
        </p:blipFill>
        <p:spPr>
          <a:xfrm>
            <a:off x="1742470" y="5663462"/>
            <a:ext cx="1659226" cy="1499338"/>
          </a:xfrm>
          <a:prstGeom prst="rect">
            <a:avLst/>
          </a:prstGeom>
        </p:spPr>
      </p:pic>
    </p:spTree>
    <p:extLst>
      <p:ext uri="{BB962C8B-B14F-4D97-AF65-F5344CB8AC3E}">
        <p14:creationId xmlns:p14="http://schemas.microsoft.com/office/powerpoint/2010/main" val="4115530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BB34914879AA43A80A7FAD5D336354" ma:contentTypeVersion="9" ma:contentTypeDescription="Create a new document." ma:contentTypeScope="" ma:versionID="b06fc3ff9d87009e34c91f5e760de746">
  <xsd:schema xmlns:xsd="http://www.w3.org/2001/XMLSchema" xmlns:xs="http://www.w3.org/2001/XMLSchema" xmlns:p="http://schemas.microsoft.com/office/2006/metadata/properties" xmlns:ns2="3ed48692-dfab-40da-bce2-ffc2283ddabb" targetNamespace="http://schemas.microsoft.com/office/2006/metadata/properties" ma:root="true" ma:fieldsID="926f945bdc93164be99f61e03499c491" ns2:_="">
    <xsd:import namespace="3ed48692-dfab-40da-bce2-ffc2283dda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8692-dfab-40da-bce2-ffc2283dd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8766E8-773A-4D8A-BC51-79806DB2BB5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03D5AA-F566-41CE-A175-2BBA6B1BBC4B}">
  <ds:schemaRefs>
    <ds:schemaRef ds:uri="http://schemas.microsoft.com/sharepoint/v3/contenttype/forms"/>
  </ds:schemaRefs>
</ds:datastoreItem>
</file>

<file path=customXml/itemProps3.xml><?xml version="1.0" encoding="utf-8"?>
<ds:datastoreItem xmlns:ds="http://schemas.openxmlformats.org/officeDocument/2006/customXml" ds:itemID="{59E0CA0D-5291-4A15-842F-C87DC3807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8692-dfab-40da-bce2-ffc2283dd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359</TotalTime>
  <Words>669</Words>
  <Application>Microsoft Office PowerPoint</Application>
  <PresentationFormat>A4 Paper (210x297 mm)</PresentationFormat>
  <Paragraphs>72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Naylor</dc:creator>
  <cp:lastModifiedBy>Natasha Naylor</cp:lastModifiedBy>
  <cp:revision>154</cp:revision>
  <dcterms:created xsi:type="dcterms:W3CDTF">2020-06-18T14:18:28Z</dcterms:created>
  <dcterms:modified xsi:type="dcterms:W3CDTF">2020-07-08T15:02:14Z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0x01010029BB34914879AA43A80A7FAD5D336354</vt:lpwstr>
  </property>
</Properties>
</file>