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444" y="-183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3452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11532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323386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124148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236329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19460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337682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279212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63921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245134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pPr/>
              <a:t>22/07/2020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pPr/>
              <a:t>‹#›</a:t>
            </a:fld>
            <a:endParaRPr lang="en-GB"/>
          </a:p>
        </p:txBody>
      </p:sp>
    </p:spTree>
    <p:extLst>
      <p:ext uri="{BB962C8B-B14F-4D97-AF65-F5344CB8AC3E}">
        <p14:creationId xmlns:p14="http://schemas.microsoft.com/office/powerpoint/2010/main" val="54188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6C1C6F-17A5-4395-B492-A0AC2FD891FB}" type="datetimeFigureOut">
              <a:rPr lang="en-GB" smtClean="0"/>
              <a:pPr/>
              <a:t>22/07/2020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BE7721-8E2E-4CC1-9B64-76C8E925203E}" type="slidenum">
              <a:rPr lang="en-GB" smtClean="0"/>
              <a:pPr/>
              <a:t>‹#›</a:t>
            </a:fld>
            <a:endParaRPr lang="en-GB"/>
          </a:p>
        </p:txBody>
      </p:sp>
    </p:spTree>
    <p:extLst>
      <p:ext uri="{BB962C8B-B14F-4D97-AF65-F5344CB8AC3E}">
        <p14:creationId xmlns:p14="http://schemas.microsoft.com/office/powerpoint/2010/main" val="97756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aqa.org.uk/subjects/citizenship/gcse/citizenship-studies-8100/subject-content/citizenship-skills,-processes-and-metho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EB2F7D-B2CC-4ACA-B842-788653446B2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1150" y="967740"/>
            <a:ext cx="3614690" cy="495300"/>
          </a:xfrm>
          <a:prstGeom prst="rect">
            <a:avLst/>
          </a:prstGeom>
        </p:spPr>
      </p:pic>
      <p:sp>
        <p:nvSpPr>
          <p:cNvPr id="7" name="Text Box 8">
            <a:extLst>
              <a:ext uri="{FF2B5EF4-FFF2-40B4-BE49-F238E27FC236}">
                <a16:creationId xmlns:a16="http://schemas.microsoft.com/office/drawing/2014/main" id="{1E6FD191-42EB-4770-83C8-F70AF5C69E4B}"/>
              </a:ext>
            </a:extLst>
          </p:cNvPr>
          <p:cNvSpPr txBox="1"/>
          <p:nvPr/>
        </p:nvSpPr>
        <p:spPr>
          <a:xfrm>
            <a:off x="236384" y="1568133"/>
            <a:ext cx="6385232" cy="681386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b="1" dirty="0">
                <a:latin typeface="Arial" panose="020B0604020202020204" pitchFamily="34" charset="0"/>
                <a:cs typeface="Arial" panose="020B0604020202020204" pitchFamily="34" charset="0"/>
              </a:rPr>
              <a:t>What does this qualification cover?</a:t>
            </a:r>
          </a:p>
          <a:p>
            <a:pPr fontAlgn="base"/>
            <a:r>
              <a:rPr lang="en-GB" sz="1400" dirty="0"/>
              <a:t>GCSE Citizenship Studies has the power to motivate and enable young people to become thoughtful, active citizens.</a:t>
            </a:r>
          </a:p>
        </p:txBody>
      </p:sp>
      <p:sp>
        <p:nvSpPr>
          <p:cNvPr id="9" name="Rectangle 8">
            <a:extLst>
              <a:ext uri="{FF2B5EF4-FFF2-40B4-BE49-F238E27FC236}">
                <a16:creationId xmlns:a16="http://schemas.microsoft.com/office/drawing/2014/main" id="{ADB8F714-86A5-41E6-B5C3-D1884B59C474}"/>
              </a:ext>
            </a:extLst>
          </p:cNvPr>
          <p:cNvSpPr/>
          <p:nvPr/>
        </p:nvSpPr>
        <p:spPr>
          <a:xfrm>
            <a:off x="311150" y="1026915"/>
            <a:ext cx="1552028" cy="400110"/>
          </a:xfrm>
          <a:prstGeom prst="rect">
            <a:avLst/>
          </a:prstGeom>
        </p:spPr>
        <p:txBody>
          <a:bodyPr wrap="none">
            <a:spAutoFit/>
          </a:bodyPr>
          <a:lstStyle/>
          <a:p>
            <a:pPr>
              <a:spcAft>
                <a:spcPts val="0"/>
              </a:spcAft>
            </a:pPr>
            <a:r>
              <a:rPr lang="en-GB" sz="20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Citizenship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061263A-68C3-49F4-B908-F526B820AA4A}"/>
              </a:ext>
            </a:extLst>
          </p:cNvPr>
          <p:cNvSpPr/>
          <p:nvPr/>
        </p:nvSpPr>
        <p:spPr>
          <a:xfrm>
            <a:off x="1476444" y="162423"/>
            <a:ext cx="2521585" cy="769441"/>
          </a:xfrm>
          <a:prstGeom prst="rect">
            <a:avLst/>
          </a:prstGeom>
        </p:spPr>
        <p:txBody>
          <a:bodyPr wrap="square">
            <a:spAutoFit/>
          </a:bodyPr>
          <a:lstStyle/>
          <a:p>
            <a:pPr>
              <a:spcAft>
                <a:spcPts val="0"/>
              </a:spcAft>
            </a:pPr>
            <a:r>
              <a:rPr lang="en-GB" sz="2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Cambridge Nationals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Doncaster UTC - Education - Doncaster - 244 photos | Facebook">
            <a:extLst>
              <a:ext uri="{FF2B5EF4-FFF2-40B4-BE49-F238E27FC236}">
                <a16:creationId xmlns:a16="http://schemas.microsoft.com/office/drawing/2014/main" id="{D3DCF911-8C90-4C02-BB7C-60D308E3FA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a:extLst>
              <a:ext uri="{FF2B5EF4-FFF2-40B4-BE49-F238E27FC236}">
                <a16:creationId xmlns:a16="http://schemas.microsoft.com/office/drawing/2014/main" id="{D9B29A6A-2E20-468B-BE1B-BDF4A32D63B3}"/>
              </a:ext>
            </a:extLst>
          </p:cNvPr>
          <p:cNvSpPr txBox="1">
            <a:spLocks noChangeArrowheads="1"/>
          </p:cNvSpPr>
          <p:nvPr/>
        </p:nvSpPr>
        <p:spPr bwMode="auto">
          <a:xfrm>
            <a:off x="267985" y="2559777"/>
            <a:ext cx="2981783" cy="389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r>
              <a:rPr lang="en-GB" sz="1200" dirty="0"/>
              <a:t>Students gain a deeper knowledge of democracy, government and law, and develop skills to create sustained and reasoned arguments, present various viewpoints and plan practical citizenship actions to benefit society.</a:t>
            </a:r>
          </a:p>
          <a:p>
            <a:pPr fontAlgn="base"/>
            <a:r>
              <a:rPr lang="en-GB" sz="1200" dirty="0"/>
              <a:t>They will also gain the ability to recognise bias, critically evaluate argument, weigh evidence and look for alternative interpretations and sources of evidence, all of which are essential skills valued by higher education and employers.</a:t>
            </a:r>
          </a:p>
          <a:p>
            <a:pPr fontAlgn="base"/>
            <a:r>
              <a:rPr lang="en-GB" sz="1200" dirty="0"/>
              <a:t>Citizenship studies investigates how the citizen is enabled by society to play a full and active part and how citizens are empowered to effect change within society. Citizenship understanding develops through the knowledge of how a society operates and functions and its underlying values.</a:t>
            </a:r>
          </a:p>
          <a:p>
            <a:pPr fontAlgn="base"/>
            <a:endParaRPr lang="en-GB" sz="1400" dirty="0"/>
          </a:p>
        </p:txBody>
      </p:sp>
      <p:sp>
        <p:nvSpPr>
          <p:cNvPr id="4" name="Rectangle 3">
            <a:extLst>
              <a:ext uri="{FF2B5EF4-FFF2-40B4-BE49-F238E27FC236}">
                <a16:creationId xmlns:a16="http://schemas.microsoft.com/office/drawing/2014/main" id="{ACCED90D-3D3B-4616-A9D8-05FEC4A7DB0F}"/>
              </a:ext>
            </a:extLst>
          </p:cNvPr>
          <p:cNvSpPr/>
          <p:nvPr/>
        </p:nvSpPr>
        <p:spPr>
          <a:xfrm>
            <a:off x="236384" y="2276210"/>
            <a:ext cx="5744119" cy="276999"/>
          </a:xfrm>
          <a:prstGeom prst="rect">
            <a:avLst/>
          </a:prstGeom>
        </p:spPr>
        <p:txBody>
          <a:bodyPr wrap="square">
            <a:spAutoFit/>
          </a:bodyPr>
          <a:lstStyle/>
          <a:p>
            <a:r>
              <a:rPr lang="en-GB" sz="1200" b="1" dirty="0">
                <a:solidFill>
                  <a:srgbClr val="000000"/>
                </a:solidFill>
                <a:latin typeface="Arial" panose="020B0604020202020204" pitchFamily="34" charset="0"/>
                <a:ea typeface="Calibri" panose="020F0502020204030204" pitchFamily="34" charset="0"/>
              </a:rPr>
              <a:t>Why study Citizenship?                                 </a:t>
            </a:r>
            <a:r>
              <a:rPr lang="en-GB" sz="1200" b="1" dirty="0">
                <a:latin typeface="Arial" panose="020B0604020202020204" pitchFamily="34" charset="0"/>
                <a:cs typeface="Arial" panose="020B0604020202020204" pitchFamily="34" charset="0"/>
              </a:rPr>
              <a:t>What will I study?</a:t>
            </a:r>
            <a:endParaRPr lang="en-GB" sz="1200" dirty="0">
              <a:solidFill>
                <a:srgbClr val="000000"/>
              </a:solidFill>
              <a:effectLst/>
              <a:latin typeface="Arial" panose="020B0604020202020204" pitchFamily="34" charset="0"/>
              <a:ea typeface="Calibri" panose="020F0502020204030204" pitchFamily="34" charset="0"/>
            </a:endParaRPr>
          </a:p>
        </p:txBody>
      </p:sp>
      <p:sp>
        <p:nvSpPr>
          <p:cNvPr id="28" name="Text Box 3">
            <a:extLst>
              <a:ext uri="{FF2B5EF4-FFF2-40B4-BE49-F238E27FC236}">
                <a16:creationId xmlns:a16="http://schemas.microsoft.com/office/drawing/2014/main" id="{E062D4A3-E437-40BA-92BA-7ACD239331FD}"/>
              </a:ext>
            </a:extLst>
          </p:cNvPr>
          <p:cNvSpPr txBox="1">
            <a:spLocks noChangeArrowheads="1"/>
          </p:cNvSpPr>
          <p:nvPr/>
        </p:nvSpPr>
        <p:spPr bwMode="auto">
          <a:xfrm>
            <a:off x="3413797" y="2553209"/>
            <a:ext cx="2981783" cy="6060146"/>
          </a:xfrm>
          <a:prstGeom prst="rect">
            <a:avLst/>
          </a:prstGeom>
          <a:noFill/>
          <a:ln>
            <a:noFill/>
          </a:ln>
        </p:spPr>
        <p:txBody>
          <a:bodyPr vert="horz" wrap="square" lIns="91440" tIns="45720" rIns="91440" bIns="45720" numCol="1" anchor="t" anchorCtr="0" compatLnSpc="1">
            <a:prstTxWarp prst="textNoShape">
              <a:avLst/>
            </a:prstTxWarp>
          </a:bodyPr>
          <a:lstStyle/>
          <a:p>
            <a:pPr fontAlgn="base"/>
            <a:r>
              <a:rPr lang="en-GB" sz="1200" b="1" dirty="0"/>
              <a:t>Life in modern Britain</a:t>
            </a:r>
            <a:r>
              <a:rPr lang="en-GB" sz="1200" dirty="0"/>
              <a:t>, looks at the make-up and dynamics of contemporary society, what it means to be British, as well as the role of the media and the UK’s role on the world stage.</a:t>
            </a:r>
          </a:p>
          <a:p>
            <a:pPr fontAlgn="base"/>
            <a:r>
              <a:rPr lang="en-GB" sz="1200" b="1" dirty="0"/>
              <a:t>Rights and responsibilities</a:t>
            </a:r>
            <a:r>
              <a:rPr lang="en-GB" sz="1200" dirty="0"/>
              <a:t>, looks at the nature of laws, rights and responsibilities within the UK and has a global aspect due to the nature of international laws, treaties and agreements by which the UK abides.</a:t>
            </a:r>
          </a:p>
          <a:p>
            <a:pPr fontAlgn="base"/>
            <a:r>
              <a:rPr lang="en-GB" sz="1200" b="1" dirty="0"/>
              <a:t>Politics and participation</a:t>
            </a:r>
            <a:r>
              <a:rPr lang="en-GB" sz="1200" dirty="0"/>
              <a:t>, aims to give the student, through an understanding of the political process, the knowledge and skills necessary to understand how to resolve issues, bring about change, and how the empowered citizen is at the heart of our society.</a:t>
            </a:r>
          </a:p>
          <a:p>
            <a:pPr fontAlgn="base"/>
            <a:r>
              <a:rPr lang="en-GB" sz="1200" dirty="0"/>
              <a:t>The opening section of each theme outlines the ‘key concepts’.  </a:t>
            </a:r>
          </a:p>
          <a:p>
            <a:pPr fontAlgn="base"/>
            <a:r>
              <a:rPr lang="en-GB" sz="1200" dirty="0"/>
              <a:t>Within each of these themes there is a requirement that students develop and apply citizenship skills and gain an understanding of the following processes and methods related to issues arising from the subject content.</a:t>
            </a:r>
            <a:r>
              <a:rPr lang="en-GB" dirty="0">
                <a:hlinkClick r:id="rId4">
                  <a:extLst>
                    <a:ext uri="{A12FA001-AC4F-418D-AE19-62706E023703}">
                      <ahyp:hlinkClr xmlns:ahyp="http://schemas.microsoft.com/office/drawing/2018/hyperlinkcolor" val="tx"/>
                    </a:ext>
                  </a:extLst>
                </a:hlinkClick>
              </a:rPr>
              <a:t> </a:t>
            </a:r>
          </a:p>
          <a:p>
            <a:pPr fontAlgn="base"/>
            <a:r>
              <a:rPr lang="en-GB" sz="1200" b="1" dirty="0">
                <a:hlinkClick r:id="rId4">
                  <a:extLst>
                    <a:ext uri="{A12FA001-AC4F-418D-AE19-62706E023703}">
                      <ahyp:hlinkClr xmlns:ahyp="http://schemas.microsoft.com/office/drawing/2018/hyperlinkcolor" val="tx"/>
                    </a:ext>
                  </a:extLst>
                </a:hlinkClick>
              </a:rPr>
              <a:t>Subject Content Areas</a:t>
            </a:r>
          </a:p>
          <a:p>
            <a:pPr marL="171450" indent="-171450" fontAlgn="base">
              <a:buFont typeface="Arial" panose="020B0604020202020204" pitchFamily="34" charset="0"/>
              <a:buChar char="•"/>
            </a:pPr>
            <a:r>
              <a:rPr lang="en-GB" sz="1200" dirty="0"/>
              <a:t> Citizenship skills, processes and methods</a:t>
            </a:r>
          </a:p>
          <a:p>
            <a:pPr marL="171450" indent="-171450" fontAlgn="base">
              <a:buFont typeface="Arial" panose="020B0604020202020204" pitchFamily="34" charset="0"/>
              <a:buChar char="•"/>
            </a:pPr>
            <a:r>
              <a:rPr lang="en-GB" sz="1200" dirty="0"/>
              <a:t> Life in modern Britain</a:t>
            </a:r>
          </a:p>
          <a:p>
            <a:pPr marL="171450" indent="-171450" fontAlgn="base">
              <a:buFont typeface="Arial" panose="020B0604020202020204" pitchFamily="34" charset="0"/>
              <a:buChar char="•"/>
            </a:pPr>
            <a:r>
              <a:rPr lang="en-GB" sz="1200" dirty="0"/>
              <a:t> Rights and responsibilities</a:t>
            </a:r>
          </a:p>
          <a:p>
            <a:pPr marL="171450" indent="-171450" fontAlgn="base">
              <a:buFont typeface="Arial" panose="020B0604020202020204" pitchFamily="34" charset="0"/>
              <a:buChar char="•"/>
            </a:pPr>
            <a:r>
              <a:rPr lang="en-GB" sz="1200" dirty="0"/>
              <a:t> Politics and participation</a:t>
            </a:r>
          </a:p>
          <a:p>
            <a:pPr marL="171450" indent="-171450" fontAlgn="base">
              <a:buFont typeface="Arial" panose="020B0604020202020204" pitchFamily="34" charset="0"/>
              <a:buChar char="•"/>
            </a:pPr>
            <a:r>
              <a:rPr lang="en-GB" sz="1200" dirty="0"/>
              <a:t> Active citizenship</a:t>
            </a:r>
          </a:p>
          <a:p>
            <a:pPr fontAlgn="base"/>
            <a:endParaRPr lang="en-GB" sz="1200" dirty="0"/>
          </a:p>
        </p:txBody>
      </p:sp>
      <p:graphicFrame>
        <p:nvGraphicFramePr>
          <p:cNvPr id="26" name="Table 25">
            <a:extLst>
              <a:ext uri="{FF2B5EF4-FFF2-40B4-BE49-F238E27FC236}">
                <a16:creationId xmlns:a16="http://schemas.microsoft.com/office/drawing/2014/main" id="{FCACACD5-95E8-4B85-BE4B-6CE58D30243B}"/>
              </a:ext>
            </a:extLst>
          </p:cNvPr>
          <p:cNvGraphicFramePr>
            <a:graphicFrameLocks noGrp="1"/>
          </p:cNvGraphicFramePr>
          <p:nvPr>
            <p:extLst>
              <p:ext uri="{D42A27DB-BD31-4B8C-83A1-F6EECF244321}">
                <p14:modId xmlns:p14="http://schemas.microsoft.com/office/powerpoint/2010/main" val="2543728782"/>
              </p:ext>
            </p:extLst>
          </p:nvPr>
        </p:nvGraphicFramePr>
        <p:xfrm>
          <a:off x="326592" y="6751038"/>
          <a:ext cx="2600903" cy="1002475"/>
        </p:xfrm>
        <a:graphic>
          <a:graphicData uri="http://schemas.openxmlformats.org/drawingml/2006/table">
            <a:tbl>
              <a:tblPr>
                <a:tableStyleId>{5C22544A-7EE6-4342-B048-85BDC9FD1C3A}</a:tableStyleId>
              </a:tblPr>
              <a:tblGrid>
                <a:gridCol w="2600903">
                  <a:extLst>
                    <a:ext uri="{9D8B030D-6E8A-4147-A177-3AD203B41FA5}">
                      <a16:colId xmlns:a16="http://schemas.microsoft.com/office/drawing/2014/main" val="2331695386"/>
                    </a:ext>
                  </a:extLst>
                </a:gridCol>
              </a:tblGrid>
              <a:tr h="274320">
                <a:tc>
                  <a:txBody>
                    <a:bodyPr/>
                    <a:lstStyle/>
                    <a:p>
                      <a:pPr>
                        <a:lnSpc>
                          <a:spcPct val="107000"/>
                        </a:lnSpc>
                        <a:spcAft>
                          <a:spcPts val="0"/>
                        </a:spcAft>
                      </a:pPr>
                      <a:r>
                        <a:rPr lang="en-GB" sz="1400" b="1" dirty="0">
                          <a:effectLst/>
                          <a:latin typeface="+mn-lt"/>
                          <a:cs typeface="Arial" panose="020B0604020202020204" pitchFamily="34" charset="0"/>
                        </a:rPr>
                        <a:t>Assessment Method</a:t>
                      </a:r>
                    </a:p>
                    <a:p>
                      <a:pPr>
                        <a:lnSpc>
                          <a:spcPct val="107000"/>
                        </a:lnSpc>
                        <a:spcAft>
                          <a:spcPts val="0"/>
                        </a:spcAft>
                      </a:pPr>
                      <a:r>
                        <a:rPr lang="en-GB" sz="1200" dirty="0">
                          <a:effectLst/>
                          <a:latin typeface="+mn-lt"/>
                          <a:cs typeface="Arial" panose="020B0604020202020204" pitchFamily="34" charset="0"/>
                        </a:rPr>
                        <a:t>There are two externally assessed examinations set by the exam</a:t>
                      </a:r>
                      <a:r>
                        <a:rPr lang="en-GB" sz="1200" baseline="0" dirty="0">
                          <a:effectLst/>
                          <a:latin typeface="+mn-lt"/>
                          <a:cs typeface="Arial" panose="020B0604020202020204" pitchFamily="34" charset="0"/>
                        </a:rPr>
                        <a:t> body AQA, which are sat at the end of the two year course.</a:t>
                      </a:r>
                      <a:r>
                        <a:rPr lang="en-GB" sz="1200" dirty="0">
                          <a:effectLst/>
                          <a:latin typeface="+mn-lt"/>
                          <a:cs typeface="Arial" panose="020B0604020202020204" pitchFamily="34" charset="0"/>
                        </a:rPr>
                        <a:t>.</a:t>
                      </a:r>
                      <a:endParaRPr lang="en-GB" sz="1200" dirty="0">
                        <a:effectLst/>
                        <a:latin typeface="+mn-lt"/>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594391"/>
                  </a:ext>
                </a:extLst>
              </a:tr>
            </a:tbl>
          </a:graphicData>
        </a:graphic>
      </p:graphicFrame>
      <p:pic>
        <p:nvPicPr>
          <p:cNvPr id="2" name="Picture 1"/>
          <p:cNvPicPr>
            <a:picLocks noChangeAspect="1"/>
          </p:cNvPicPr>
          <p:nvPr/>
        </p:nvPicPr>
        <p:blipFill>
          <a:blip r:embed="rId5"/>
          <a:stretch>
            <a:fillRect/>
          </a:stretch>
        </p:blipFill>
        <p:spPr>
          <a:xfrm>
            <a:off x="301668" y="80670"/>
            <a:ext cx="2625827" cy="883201"/>
          </a:xfrm>
          <a:prstGeom prst="rect">
            <a:avLst/>
          </a:prstGeom>
        </p:spPr>
      </p:pic>
      <p:pic>
        <p:nvPicPr>
          <p:cNvPr id="8" name="Picture 7">
            <a:extLst>
              <a:ext uri="{FF2B5EF4-FFF2-40B4-BE49-F238E27FC236}">
                <a16:creationId xmlns:a16="http://schemas.microsoft.com/office/drawing/2014/main" id="{1509AD20-3D68-42F3-8BB3-321BDE6279CE}"/>
              </a:ext>
            </a:extLst>
          </p:cNvPr>
          <p:cNvPicPr>
            <a:picLocks noChangeAspect="1"/>
          </p:cNvPicPr>
          <p:nvPr/>
        </p:nvPicPr>
        <p:blipFill>
          <a:blip r:embed="rId6"/>
          <a:stretch>
            <a:fillRect/>
          </a:stretch>
        </p:blipFill>
        <p:spPr>
          <a:xfrm>
            <a:off x="214066" y="8417877"/>
            <a:ext cx="3035702" cy="1488123"/>
          </a:xfrm>
          <a:prstGeom prst="rect">
            <a:avLst/>
          </a:prstGeom>
        </p:spPr>
      </p:pic>
      <p:pic>
        <p:nvPicPr>
          <p:cNvPr id="11" name="Picture 10">
            <a:extLst>
              <a:ext uri="{FF2B5EF4-FFF2-40B4-BE49-F238E27FC236}">
                <a16:creationId xmlns:a16="http://schemas.microsoft.com/office/drawing/2014/main" id="{C8B9AE0B-F4DF-436B-94BB-E5ECF3DC0DE7}"/>
              </a:ext>
            </a:extLst>
          </p:cNvPr>
          <p:cNvPicPr>
            <a:picLocks noChangeAspect="1"/>
          </p:cNvPicPr>
          <p:nvPr/>
        </p:nvPicPr>
        <p:blipFill>
          <a:blip r:embed="rId7"/>
          <a:stretch>
            <a:fillRect/>
          </a:stretch>
        </p:blipFill>
        <p:spPr>
          <a:xfrm>
            <a:off x="3720407" y="8417877"/>
            <a:ext cx="2901209" cy="1401864"/>
          </a:xfrm>
          <a:prstGeom prst="rect">
            <a:avLst/>
          </a:prstGeom>
        </p:spPr>
      </p:pic>
    </p:spTree>
    <p:extLst>
      <p:ext uri="{BB962C8B-B14F-4D97-AF65-F5344CB8AC3E}">
        <p14:creationId xmlns:p14="http://schemas.microsoft.com/office/powerpoint/2010/main" val="126523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ncaster UTC - Education - Doncaster - 244 photos | Facebook">
            <a:extLst>
              <a:ext uri="{FF2B5EF4-FFF2-40B4-BE49-F238E27FC236}">
                <a16:creationId xmlns:a16="http://schemas.microsoft.com/office/drawing/2014/main" id="{ACDBACB8-8C13-499E-BDC4-AC4D2B47A6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971" y="89197"/>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BE57DF29-4BD2-4453-B5B5-D1BA9A6D7E48}"/>
              </a:ext>
            </a:extLst>
          </p:cNvPr>
          <p:cNvSpPr txBox="1"/>
          <p:nvPr/>
        </p:nvSpPr>
        <p:spPr>
          <a:xfrm>
            <a:off x="136963" y="7051592"/>
            <a:ext cx="3262729" cy="270200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latin typeface="Arial" panose="020B0604020202020204" pitchFamily="34" charset="0"/>
                <a:ea typeface="Calibri" panose="020F0502020204030204" pitchFamily="34" charset="0"/>
                <a:cs typeface="Times New Roman" panose="02020603050405020304" pitchFamily="18" charset="0"/>
              </a:rPr>
              <a:t>Employability skills</a:t>
            </a:r>
          </a:p>
          <a:p>
            <a:pPr>
              <a:spcAft>
                <a:spcPts val="0"/>
              </a:spcAft>
            </a:pPr>
            <a:endParaRPr lang="en-GB" sz="1200" b="1"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400" dirty="0"/>
              <a:t>By studying citizenship you will become self motivated and responsible learners, who relate positively to each other, to staff and to the surrounding community. For </a:t>
            </a:r>
            <a:r>
              <a:rPr lang="en-GB" sz="1400" b="1" dirty="0"/>
              <a:t>society</a:t>
            </a:r>
            <a:r>
              <a:rPr lang="en-GB" sz="1400" dirty="0"/>
              <a:t> it helps to create an active and responsible citizenry, willing to participate in the life of the nation and the wider world and play its part in the democratic process.</a:t>
            </a:r>
            <a:endParaRPr lang="en-GB" sz="1050"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1EB2F7D-B2CC-4ACA-B842-788653446B2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6964" y="112507"/>
            <a:ext cx="4825804" cy="315601"/>
          </a:xfrm>
          <a:prstGeom prst="rect">
            <a:avLst/>
          </a:prstGeom>
        </p:spPr>
      </p:pic>
      <p:sp>
        <p:nvSpPr>
          <p:cNvPr id="11" name="Rectangle 10">
            <a:extLst>
              <a:ext uri="{FF2B5EF4-FFF2-40B4-BE49-F238E27FC236}">
                <a16:creationId xmlns:a16="http://schemas.microsoft.com/office/drawing/2014/main" id="{ADB8F714-86A5-41E6-B5C3-D1884B59C474}"/>
              </a:ext>
            </a:extLst>
          </p:cNvPr>
          <p:cNvSpPr/>
          <p:nvPr/>
        </p:nvSpPr>
        <p:spPr>
          <a:xfrm>
            <a:off x="136963" y="120332"/>
            <a:ext cx="1483687" cy="307777"/>
          </a:xfrm>
          <a:prstGeom prst="rect">
            <a:avLst/>
          </a:prstGeom>
        </p:spPr>
        <p:txBody>
          <a:bodyPr wrap="square">
            <a:spAutoFit/>
          </a:bodyPr>
          <a:lstStyle/>
          <a:p>
            <a:pPr>
              <a:spcAft>
                <a:spcPts val="0"/>
              </a:spcAft>
            </a:pPr>
            <a:r>
              <a:rPr lang="en-GB" sz="14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Assessment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10">
            <a:extLst>
              <a:ext uri="{FF2B5EF4-FFF2-40B4-BE49-F238E27FC236}">
                <a16:creationId xmlns:a16="http://schemas.microsoft.com/office/drawing/2014/main" id="{BE57DF29-4BD2-4453-B5B5-D1BA9A6D7E48}"/>
              </a:ext>
            </a:extLst>
          </p:cNvPr>
          <p:cNvSpPr txBox="1"/>
          <p:nvPr/>
        </p:nvSpPr>
        <p:spPr>
          <a:xfrm>
            <a:off x="3485431" y="7051593"/>
            <a:ext cx="3262729" cy="270200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Future employment pathways</a:t>
            </a:r>
          </a:p>
          <a:p>
            <a:pPr>
              <a:spcAft>
                <a:spcPts val="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The study of GCSE citizenship can lead into numerous pathways in the future:</a:t>
            </a:r>
          </a:p>
          <a:p>
            <a:pPr marL="285750" indent="-285750">
              <a:spcAft>
                <a:spcPts val="0"/>
              </a:spcAft>
              <a:buFont typeface="Arial" panose="020B0604020202020204" pitchFamily="34" charset="0"/>
              <a:buChar char="•"/>
            </a:pPr>
            <a:r>
              <a:rPr lang="en-GB" sz="1400" dirty="0"/>
              <a:t>politics</a:t>
            </a:r>
          </a:p>
          <a:p>
            <a:pPr marL="285750" indent="-285750">
              <a:spcAft>
                <a:spcPts val="0"/>
              </a:spcAft>
              <a:buFont typeface="Arial" panose="020B0604020202020204" pitchFamily="34" charset="0"/>
              <a:buChar char="•"/>
            </a:pPr>
            <a:r>
              <a:rPr lang="en-GB" sz="1400" dirty="0"/>
              <a:t>media</a:t>
            </a:r>
          </a:p>
          <a:p>
            <a:pPr marL="285750" indent="-285750">
              <a:spcAft>
                <a:spcPts val="0"/>
              </a:spcAft>
              <a:buFont typeface="Arial" panose="020B0604020202020204" pitchFamily="34" charset="0"/>
              <a:buChar char="•"/>
            </a:pPr>
            <a:r>
              <a:rPr lang="en-GB" sz="1400" dirty="0"/>
              <a:t>journalism</a:t>
            </a:r>
          </a:p>
          <a:p>
            <a:pPr marL="285750" indent="-285750">
              <a:spcAft>
                <a:spcPts val="0"/>
              </a:spcAft>
              <a:buFont typeface="Arial" panose="020B0604020202020204" pitchFamily="34" charset="0"/>
              <a:buChar char="•"/>
            </a:pPr>
            <a:r>
              <a:rPr lang="en-GB" sz="1400" dirty="0"/>
              <a:t>civil service</a:t>
            </a:r>
          </a:p>
          <a:p>
            <a:pPr marL="285750" indent="-285750">
              <a:spcAft>
                <a:spcPts val="0"/>
              </a:spcAft>
              <a:buFont typeface="Arial" panose="020B0604020202020204" pitchFamily="34" charset="0"/>
              <a:buChar char="•"/>
            </a:pPr>
            <a:r>
              <a:rPr lang="en-GB" sz="1400" dirty="0"/>
              <a:t>economics</a:t>
            </a:r>
          </a:p>
          <a:p>
            <a:pPr marL="285750" indent="-285750">
              <a:spcAft>
                <a:spcPts val="0"/>
              </a:spcAft>
              <a:buFont typeface="Arial" panose="020B0604020202020204" pitchFamily="34" charset="0"/>
              <a:buChar char="•"/>
            </a:pPr>
            <a:r>
              <a:rPr lang="en-GB" sz="1400" dirty="0"/>
              <a:t>law</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4AF5C767-D667-4FE5-B35C-33C1AAB499C2}"/>
              </a:ext>
            </a:extLst>
          </p:cNvPr>
          <p:cNvGraphicFramePr>
            <a:graphicFrameLocks noGrp="1"/>
          </p:cNvGraphicFramePr>
          <p:nvPr>
            <p:extLst>
              <p:ext uri="{D42A27DB-BD31-4B8C-83A1-F6EECF244321}">
                <p14:modId xmlns:p14="http://schemas.microsoft.com/office/powerpoint/2010/main" val="1103497759"/>
              </p:ext>
            </p:extLst>
          </p:nvPr>
        </p:nvGraphicFramePr>
        <p:xfrm>
          <a:off x="136963" y="473584"/>
          <a:ext cx="3967162" cy="3314700"/>
        </p:xfrm>
        <a:graphic>
          <a:graphicData uri="http://schemas.openxmlformats.org/drawingml/2006/table">
            <a:tbl>
              <a:tblPr/>
              <a:tblGrid>
                <a:gridCol w="3967162">
                  <a:extLst>
                    <a:ext uri="{9D8B030D-6E8A-4147-A177-3AD203B41FA5}">
                      <a16:colId xmlns:a16="http://schemas.microsoft.com/office/drawing/2014/main" val="3837017138"/>
                    </a:ext>
                  </a:extLst>
                </a:gridCol>
              </a:tblGrid>
              <a:tr h="0">
                <a:tc>
                  <a:txBody>
                    <a:bodyPr/>
                    <a:lstStyle/>
                    <a:p>
                      <a:pPr fontAlgn="base"/>
                      <a:r>
                        <a:rPr lang="en-GB" sz="1200" b="1" u="sng" dirty="0">
                          <a:effectLst/>
                        </a:rPr>
                        <a:t>Paper 1:</a:t>
                      </a:r>
                    </a:p>
                    <a:p>
                      <a:pPr fontAlgn="base"/>
                      <a:r>
                        <a:rPr lang="en-GB" sz="1200" b="1" dirty="0">
                          <a:effectLst/>
                        </a:rPr>
                        <a:t>What's assessed</a:t>
                      </a:r>
                      <a:endParaRPr lang="en-GB" sz="1200" dirty="0">
                        <a:effectLst/>
                      </a:endParaRPr>
                    </a:p>
                    <a:p>
                      <a:pPr fontAlgn="base"/>
                      <a:r>
                        <a:rPr lang="en-GB" sz="1200" dirty="0">
                          <a:effectLst/>
                        </a:rPr>
                        <a:t>Section A: Active citizenship</a:t>
                      </a:r>
                    </a:p>
                    <a:p>
                      <a:pPr fontAlgn="base"/>
                      <a:r>
                        <a:rPr lang="en-GB" sz="1200" dirty="0">
                          <a:effectLst/>
                        </a:rPr>
                        <a:t>Section B: Politics and participation</a:t>
                      </a:r>
                    </a:p>
                  </a:txBody>
                  <a:tcPr marL="95250" marR="95250" marT="95250" marB="95250">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387545223"/>
                  </a:ext>
                </a:extLst>
              </a:tr>
              <a:tr h="0">
                <a:tc>
                  <a:txBody>
                    <a:bodyPr/>
                    <a:lstStyle/>
                    <a:p>
                      <a:pPr fontAlgn="base"/>
                      <a:r>
                        <a:rPr lang="en-GB" sz="1200" b="1" dirty="0">
                          <a:effectLst/>
                        </a:rPr>
                        <a:t>How it's assessed</a:t>
                      </a:r>
                      <a:endParaRPr lang="en-GB" sz="1200" dirty="0">
                        <a:effectLst/>
                      </a:endParaRPr>
                    </a:p>
                    <a:p>
                      <a:pPr fontAlgn="base">
                        <a:buFont typeface="Arial" panose="020B0604020202020204" pitchFamily="34" charset="0"/>
                        <a:buChar char="•"/>
                      </a:pPr>
                      <a:r>
                        <a:rPr lang="en-GB" sz="1200" dirty="0">
                          <a:effectLst/>
                        </a:rPr>
                        <a:t>Written exam: 1 hour 45 minutes</a:t>
                      </a:r>
                    </a:p>
                    <a:p>
                      <a:pPr fontAlgn="base">
                        <a:buFont typeface="Arial" panose="020B0604020202020204" pitchFamily="34" charset="0"/>
                        <a:buChar char="•"/>
                      </a:pPr>
                      <a:r>
                        <a:rPr lang="en-GB" sz="1200" dirty="0">
                          <a:effectLst/>
                        </a:rPr>
                        <a:t>80 marks</a:t>
                      </a:r>
                    </a:p>
                    <a:p>
                      <a:pPr fontAlgn="base">
                        <a:buFont typeface="Arial" panose="020B0604020202020204" pitchFamily="34" charset="0"/>
                        <a:buChar char="•"/>
                      </a:pPr>
                      <a:r>
                        <a:rPr lang="en-GB" sz="1200" dirty="0">
                          <a:effectLst/>
                        </a:rPr>
                        <a:t>50% of GCSE</a:t>
                      </a:r>
                    </a:p>
                  </a:txBody>
                  <a:tcPr marL="95250" marR="95250" marT="95250" marB="95250">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807704965"/>
                  </a:ext>
                </a:extLst>
              </a:tr>
              <a:tr h="0">
                <a:tc>
                  <a:txBody>
                    <a:bodyPr/>
                    <a:lstStyle/>
                    <a:p>
                      <a:pPr fontAlgn="base"/>
                      <a:r>
                        <a:rPr lang="en-GB" sz="1200" b="1" dirty="0">
                          <a:effectLst/>
                        </a:rPr>
                        <a:t>Questions</a:t>
                      </a:r>
                      <a:endParaRPr lang="en-GB" sz="1200" dirty="0">
                        <a:effectLst/>
                      </a:endParaRPr>
                    </a:p>
                    <a:p>
                      <a:pPr fontAlgn="base">
                        <a:buFont typeface="Arial" panose="020B0604020202020204" pitchFamily="34" charset="0"/>
                        <a:buChar char="•"/>
                      </a:pPr>
                      <a:r>
                        <a:rPr lang="en-GB" sz="1200" dirty="0">
                          <a:effectLst/>
                        </a:rPr>
                        <a:t>Section A: Active citizenship questions: questions on the citizenship action of others and questions on the students taking citizenship action investigation (40 marks)</a:t>
                      </a:r>
                    </a:p>
                    <a:p>
                      <a:pPr fontAlgn="base">
                        <a:buFont typeface="Arial" panose="020B0604020202020204" pitchFamily="34" charset="0"/>
                        <a:buChar char="•"/>
                      </a:pPr>
                      <a:r>
                        <a:rPr lang="en-GB" sz="1200" dirty="0">
                          <a:effectLst/>
                        </a:rPr>
                        <a:t>Section B: Politics and participation question (40 marks)</a:t>
                      </a:r>
                    </a:p>
                    <a:p>
                      <a:pPr fontAlgn="base">
                        <a:buFont typeface="Arial" panose="020B0604020202020204" pitchFamily="34" charset="0"/>
                        <a:buChar char="•"/>
                      </a:pPr>
                      <a:r>
                        <a:rPr lang="en-GB" sz="1200" dirty="0">
                          <a:effectLst/>
                        </a:rPr>
                        <a:t>Question types: multiple-choice, short answer, source-based questions, extended answer</a:t>
                      </a:r>
                    </a:p>
                  </a:txBody>
                  <a:tcPr marL="95250" marR="95250" marT="95250" marB="95250">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126738398"/>
                  </a:ext>
                </a:extLst>
              </a:tr>
            </a:tbl>
          </a:graphicData>
        </a:graphic>
      </p:graphicFrame>
      <p:graphicFrame>
        <p:nvGraphicFramePr>
          <p:cNvPr id="8" name="Table 7">
            <a:extLst>
              <a:ext uri="{FF2B5EF4-FFF2-40B4-BE49-F238E27FC236}">
                <a16:creationId xmlns:a16="http://schemas.microsoft.com/office/drawing/2014/main" id="{D7EB42F9-9D95-4C31-B3C4-EAF23566C5FA}"/>
              </a:ext>
            </a:extLst>
          </p:cNvPr>
          <p:cNvGraphicFramePr>
            <a:graphicFrameLocks noGrp="1"/>
          </p:cNvGraphicFramePr>
          <p:nvPr>
            <p:extLst>
              <p:ext uri="{D42A27DB-BD31-4B8C-83A1-F6EECF244321}">
                <p14:modId xmlns:p14="http://schemas.microsoft.com/office/powerpoint/2010/main" val="3350864974"/>
              </p:ext>
            </p:extLst>
          </p:nvPr>
        </p:nvGraphicFramePr>
        <p:xfrm>
          <a:off x="136963" y="3830358"/>
          <a:ext cx="3967162" cy="2948940"/>
        </p:xfrm>
        <a:graphic>
          <a:graphicData uri="http://schemas.openxmlformats.org/drawingml/2006/table">
            <a:tbl>
              <a:tblPr/>
              <a:tblGrid>
                <a:gridCol w="3967162">
                  <a:extLst>
                    <a:ext uri="{9D8B030D-6E8A-4147-A177-3AD203B41FA5}">
                      <a16:colId xmlns:a16="http://schemas.microsoft.com/office/drawing/2014/main" val="1898450460"/>
                    </a:ext>
                  </a:extLst>
                </a:gridCol>
              </a:tblGrid>
              <a:tr h="0">
                <a:tc>
                  <a:txBody>
                    <a:bodyPr/>
                    <a:lstStyle/>
                    <a:p>
                      <a:pPr fontAlgn="base"/>
                      <a:r>
                        <a:rPr lang="en-GB" sz="1200" b="1" u="sng" dirty="0">
                          <a:effectLst/>
                        </a:rPr>
                        <a:t>Paper 2:</a:t>
                      </a:r>
                    </a:p>
                    <a:p>
                      <a:pPr fontAlgn="base"/>
                      <a:r>
                        <a:rPr lang="en-GB" sz="1200" b="1" dirty="0">
                          <a:effectLst/>
                        </a:rPr>
                        <a:t>What's assessed</a:t>
                      </a:r>
                      <a:endParaRPr lang="en-GB" sz="1200" dirty="0">
                        <a:effectLst/>
                      </a:endParaRPr>
                    </a:p>
                    <a:p>
                      <a:pPr fontAlgn="base"/>
                      <a:r>
                        <a:rPr lang="en-GB" sz="1200" dirty="0">
                          <a:effectLst/>
                        </a:rPr>
                        <a:t>Section A: Life in modern Britain</a:t>
                      </a:r>
                    </a:p>
                    <a:p>
                      <a:pPr fontAlgn="base"/>
                      <a:r>
                        <a:rPr lang="en-GB" sz="1200" dirty="0">
                          <a:effectLst/>
                        </a:rPr>
                        <a:t>Section B: Rights and responsibilities</a:t>
                      </a:r>
                    </a:p>
                  </a:txBody>
                  <a:tcPr marL="95250" marR="95250" marT="95250" marB="95250">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2402262299"/>
                  </a:ext>
                </a:extLst>
              </a:tr>
              <a:tr h="0">
                <a:tc>
                  <a:txBody>
                    <a:bodyPr/>
                    <a:lstStyle/>
                    <a:p>
                      <a:pPr fontAlgn="base"/>
                      <a:r>
                        <a:rPr lang="en-GB" sz="1200" b="1" dirty="0">
                          <a:effectLst/>
                        </a:rPr>
                        <a:t>How it's assessed</a:t>
                      </a:r>
                      <a:endParaRPr lang="en-GB" sz="1200" dirty="0">
                        <a:effectLst/>
                      </a:endParaRPr>
                    </a:p>
                    <a:p>
                      <a:pPr fontAlgn="base">
                        <a:buFont typeface="Arial" panose="020B0604020202020204" pitchFamily="34" charset="0"/>
                        <a:buChar char="•"/>
                      </a:pPr>
                      <a:r>
                        <a:rPr lang="en-GB" sz="1200" dirty="0">
                          <a:effectLst/>
                        </a:rPr>
                        <a:t>Written exam: 1 hour 45 minutes</a:t>
                      </a:r>
                    </a:p>
                    <a:p>
                      <a:pPr fontAlgn="base">
                        <a:buFont typeface="Arial" panose="020B0604020202020204" pitchFamily="34" charset="0"/>
                        <a:buChar char="•"/>
                      </a:pPr>
                      <a:r>
                        <a:rPr lang="en-GB" sz="1200" dirty="0">
                          <a:effectLst/>
                        </a:rPr>
                        <a:t>80 marks</a:t>
                      </a:r>
                    </a:p>
                    <a:p>
                      <a:pPr fontAlgn="base">
                        <a:buFont typeface="Arial" panose="020B0604020202020204" pitchFamily="34" charset="0"/>
                        <a:buChar char="•"/>
                      </a:pPr>
                      <a:r>
                        <a:rPr lang="en-GB" sz="1200" dirty="0">
                          <a:effectLst/>
                        </a:rPr>
                        <a:t>50% of GCSE</a:t>
                      </a:r>
                    </a:p>
                  </a:txBody>
                  <a:tcPr marL="95250" marR="95250" marT="95250" marB="95250">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795877008"/>
                  </a:ext>
                </a:extLst>
              </a:tr>
              <a:tr h="0">
                <a:tc>
                  <a:txBody>
                    <a:bodyPr/>
                    <a:lstStyle/>
                    <a:p>
                      <a:pPr fontAlgn="base"/>
                      <a:r>
                        <a:rPr lang="en-GB" sz="1200" b="1" dirty="0">
                          <a:effectLst/>
                        </a:rPr>
                        <a:t>Questions</a:t>
                      </a:r>
                      <a:endParaRPr lang="en-GB" sz="1200" dirty="0">
                        <a:effectLst/>
                      </a:endParaRPr>
                    </a:p>
                    <a:p>
                      <a:pPr fontAlgn="base">
                        <a:buFont typeface="Arial" panose="020B0604020202020204" pitchFamily="34" charset="0"/>
                        <a:buChar char="•"/>
                      </a:pPr>
                      <a:r>
                        <a:rPr lang="en-GB" sz="1200" dirty="0">
                          <a:effectLst/>
                        </a:rPr>
                        <a:t>Section A: Life in modern Britain questions (40 marks)</a:t>
                      </a:r>
                    </a:p>
                    <a:p>
                      <a:pPr fontAlgn="base">
                        <a:buFont typeface="Arial" panose="020B0604020202020204" pitchFamily="34" charset="0"/>
                        <a:buChar char="•"/>
                      </a:pPr>
                      <a:r>
                        <a:rPr lang="en-GB" sz="1200" dirty="0">
                          <a:effectLst/>
                        </a:rPr>
                        <a:t>Section B: Rights and responsibilities questions (40 marks)</a:t>
                      </a:r>
                    </a:p>
                    <a:p>
                      <a:pPr fontAlgn="base">
                        <a:buFont typeface="Arial" panose="020B0604020202020204" pitchFamily="34" charset="0"/>
                        <a:buChar char="•"/>
                      </a:pPr>
                      <a:r>
                        <a:rPr lang="en-GB" sz="1200" dirty="0">
                          <a:effectLst/>
                        </a:rPr>
                        <a:t>Question types: multiple-choice, short answer, source-based questions, extended answer</a:t>
                      </a:r>
                    </a:p>
                  </a:txBody>
                  <a:tcPr marL="95250" marR="95250" marT="95250" marB="95250">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824410479"/>
                  </a:ext>
                </a:extLst>
              </a:tr>
            </a:tbl>
          </a:graphicData>
        </a:graphic>
      </p:graphicFrame>
      <p:pic>
        <p:nvPicPr>
          <p:cNvPr id="19" name="Picture 18">
            <a:extLst>
              <a:ext uri="{FF2B5EF4-FFF2-40B4-BE49-F238E27FC236}">
                <a16:creationId xmlns:a16="http://schemas.microsoft.com/office/drawing/2014/main" id="{A94C7F53-FE08-48E2-85A6-66ADAC77325E}"/>
              </a:ext>
            </a:extLst>
          </p:cNvPr>
          <p:cNvPicPr>
            <a:picLocks noChangeAspect="1"/>
          </p:cNvPicPr>
          <p:nvPr/>
        </p:nvPicPr>
        <p:blipFill>
          <a:blip r:embed="rId4"/>
          <a:stretch>
            <a:fillRect/>
          </a:stretch>
        </p:blipFill>
        <p:spPr>
          <a:xfrm>
            <a:off x="4297710" y="1662720"/>
            <a:ext cx="2402096" cy="1403984"/>
          </a:xfrm>
          <a:prstGeom prst="rect">
            <a:avLst/>
          </a:prstGeom>
        </p:spPr>
      </p:pic>
      <p:pic>
        <p:nvPicPr>
          <p:cNvPr id="20" name="Picture 19">
            <a:extLst>
              <a:ext uri="{FF2B5EF4-FFF2-40B4-BE49-F238E27FC236}">
                <a16:creationId xmlns:a16="http://schemas.microsoft.com/office/drawing/2014/main" id="{CC10BDA5-CDD1-42A8-B428-415F742FA86B}"/>
              </a:ext>
            </a:extLst>
          </p:cNvPr>
          <p:cNvPicPr>
            <a:picLocks noChangeAspect="1"/>
          </p:cNvPicPr>
          <p:nvPr/>
        </p:nvPicPr>
        <p:blipFill>
          <a:blip r:embed="rId5"/>
          <a:stretch>
            <a:fillRect/>
          </a:stretch>
        </p:blipFill>
        <p:spPr>
          <a:xfrm>
            <a:off x="4399419" y="3159214"/>
            <a:ext cx="2133600" cy="1949845"/>
          </a:xfrm>
          <a:prstGeom prst="rect">
            <a:avLst/>
          </a:prstGeom>
        </p:spPr>
      </p:pic>
      <p:grpSp>
        <p:nvGrpSpPr>
          <p:cNvPr id="23" name="Group 22">
            <a:extLst>
              <a:ext uri="{FF2B5EF4-FFF2-40B4-BE49-F238E27FC236}">
                <a16:creationId xmlns:a16="http://schemas.microsoft.com/office/drawing/2014/main" id="{B255ED5C-2AD4-4F31-800D-42B2B4503427}"/>
              </a:ext>
            </a:extLst>
          </p:cNvPr>
          <p:cNvGrpSpPr/>
          <p:nvPr/>
        </p:nvGrpSpPr>
        <p:grpSpPr>
          <a:xfrm>
            <a:off x="4416521" y="5177133"/>
            <a:ext cx="2250176" cy="1738312"/>
            <a:chOff x="4416521" y="5177133"/>
            <a:chExt cx="2250176" cy="1738312"/>
          </a:xfrm>
        </p:grpSpPr>
        <p:pic>
          <p:nvPicPr>
            <p:cNvPr id="21" name="Picture 20">
              <a:extLst>
                <a:ext uri="{FF2B5EF4-FFF2-40B4-BE49-F238E27FC236}">
                  <a16:creationId xmlns:a16="http://schemas.microsoft.com/office/drawing/2014/main" id="{49B96A4F-CF1E-4542-8FEC-0C6377E018A8}"/>
                </a:ext>
              </a:extLst>
            </p:cNvPr>
            <p:cNvPicPr>
              <a:picLocks noChangeAspect="1"/>
            </p:cNvPicPr>
            <p:nvPr/>
          </p:nvPicPr>
          <p:blipFill>
            <a:blip r:embed="rId6"/>
            <a:stretch>
              <a:fillRect/>
            </a:stretch>
          </p:blipFill>
          <p:spPr>
            <a:xfrm>
              <a:off x="4416521" y="5177133"/>
              <a:ext cx="2250176" cy="1738312"/>
            </a:xfrm>
            <a:prstGeom prst="rect">
              <a:avLst/>
            </a:prstGeom>
          </p:spPr>
        </p:pic>
        <p:sp>
          <p:nvSpPr>
            <p:cNvPr id="22" name="Rectangle 21">
              <a:extLst>
                <a:ext uri="{FF2B5EF4-FFF2-40B4-BE49-F238E27FC236}">
                  <a16:creationId xmlns:a16="http://schemas.microsoft.com/office/drawing/2014/main" id="{101ABCAB-5D1D-42DD-B59F-2814FE6D9921}"/>
                </a:ext>
              </a:extLst>
            </p:cNvPr>
            <p:cNvSpPr/>
            <p:nvPr/>
          </p:nvSpPr>
          <p:spPr>
            <a:xfrm>
              <a:off x="6400800" y="5177133"/>
              <a:ext cx="265897" cy="166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42054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TotalTime>
  <Words>591</Words>
  <Application>Microsoft Office PowerPoint</Application>
  <PresentationFormat>A4 Paper (210x297 mm)</PresentationFormat>
  <Paragraphs>58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Naylor</dc:creator>
  <cp:lastModifiedBy>natalie wilson</cp:lastModifiedBy>
  <cp:revision>68</cp:revision>
  <dcterms:created xsi:type="dcterms:W3CDTF">2020-06-18T14:18:28Z</dcterms:created>
  <dcterms:modified xsi:type="dcterms:W3CDTF">2020-07-22T10:27:17Z</dcterms:modified>
</cp:coreProperties>
</file>