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EC57E7-2FEC-48B7-AE2F-D96CA0C4C183}" v="2" dt="2020-07-03T10:04:53.787"/>
    <p1510:client id="{3A17FDC6-F6F2-43BF-92D8-76EC9F893B5E}" v="11" dt="2020-07-07T16:05:19.208"/>
    <p1510:client id="{597566AE-C358-4EE4-AB41-AF70CE46D921}" v="46" dt="2020-07-03T10:02:01.8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31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. Davies" userId="S::davies.o_hungerhillschool.com#ext#@doncasterutc450.onmicrosoft.com::e5fd3231-ebe2-48d0-8569-6fce42c57a80" providerId="AD" clId="Web-{597566AE-C358-4EE4-AB41-AF70CE46D921}"/>
    <pc:docChg chg="modSld">
      <pc:chgData name="O. Davies" userId="S::davies.o_hungerhillschool.com#ext#@doncasterutc450.onmicrosoft.com::e5fd3231-ebe2-48d0-8569-6fce42c57a80" providerId="AD" clId="Web-{597566AE-C358-4EE4-AB41-AF70CE46D921}" dt="2020-07-03T10:02:01.843" v="45" actId="14100"/>
      <pc:docMkLst>
        <pc:docMk/>
      </pc:docMkLst>
      <pc:sldChg chg="addSp modSp">
        <pc:chgData name="O. Davies" userId="S::davies.o_hungerhillschool.com#ext#@doncasterutc450.onmicrosoft.com::e5fd3231-ebe2-48d0-8569-6fce42c57a80" providerId="AD" clId="Web-{597566AE-C358-4EE4-AB41-AF70CE46D921}" dt="2020-07-03T10:02:01.843" v="45" actId="14100"/>
        <pc:sldMkLst>
          <pc:docMk/>
          <pc:sldMk cId="1265239635" sldId="256"/>
        </pc:sldMkLst>
        <pc:spChg chg="add">
          <ac:chgData name="O. Davies" userId="S::davies.o_hungerhillschool.com#ext#@doncasterutc450.onmicrosoft.com::e5fd3231-ebe2-48d0-8569-6fce42c57a80" providerId="AD" clId="Web-{597566AE-C358-4EE4-AB41-AF70CE46D921}" dt="2020-07-03T10:00:30.812" v="5"/>
          <ac:spMkLst>
            <pc:docMk/>
            <pc:sldMk cId="1265239635" sldId="256"/>
            <ac:spMk id="3" creationId="{2D9C9076-EC41-415A-96A4-A6A4772BB323}"/>
          </ac:spMkLst>
        </pc:spChg>
        <pc:spChg chg="add mod">
          <ac:chgData name="O. Davies" userId="S::davies.o_hungerhillschool.com#ext#@doncasterutc450.onmicrosoft.com::e5fd3231-ebe2-48d0-8569-6fce42c57a80" providerId="AD" clId="Web-{597566AE-C358-4EE4-AB41-AF70CE46D921}" dt="2020-07-03T10:02:01.843" v="45" actId="14100"/>
          <ac:spMkLst>
            <pc:docMk/>
            <pc:sldMk cId="1265239635" sldId="256"/>
            <ac:spMk id="4" creationId="{F5B8C358-09DA-450C-B820-2647B5C41237}"/>
          </ac:spMkLst>
        </pc:spChg>
        <pc:spChg chg="mod">
          <ac:chgData name="O. Davies" userId="S::davies.o_hungerhillschool.com#ext#@doncasterutc450.onmicrosoft.com::e5fd3231-ebe2-48d0-8569-6fce42c57a80" providerId="AD" clId="Web-{597566AE-C358-4EE4-AB41-AF70CE46D921}" dt="2020-07-03T10:00:48.969" v="8" actId="14100"/>
          <ac:spMkLst>
            <pc:docMk/>
            <pc:sldMk cId="1265239635" sldId="256"/>
            <ac:spMk id="7" creationId="{1E6FD191-42EB-4770-83C8-F70AF5C69E4B}"/>
          </ac:spMkLst>
        </pc:spChg>
        <pc:graphicFrameChg chg="mod modGraphic">
          <ac:chgData name="O. Davies" userId="S::davies.o_hungerhillschool.com#ext#@doncasterutc450.onmicrosoft.com::e5fd3231-ebe2-48d0-8569-6fce42c57a80" providerId="AD" clId="Web-{597566AE-C358-4EE4-AB41-AF70CE46D921}" dt="2020-07-03T10:00:23.719" v="4" actId="1076"/>
          <ac:graphicFrameMkLst>
            <pc:docMk/>
            <pc:sldMk cId="1265239635" sldId="256"/>
            <ac:graphicFrameMk id="35" creationId="{B42C352F-B093-4698-9A3C-8BF865321221}"/>
          </ac:graphicFrameMkLst>
        </pc:graphicFrameChg>
      </pc:sldChg>
    </pc:docChg>
  </pc:docChgLst>
  <pc:docChgLst>
    <pc:chgData name="lizzieskelding" userId="S::lizzieskelding_hotmail.com#ext#@doncasterutc450.onmicrosoft.com::56699fc0-b45d-4d5c-9a0a-a6ea4a203bc6" providerId="AD" clId="Web-{3A17FDC6-F6F2-43BF-92D8-76EC9F893B5E}"/>
    <pc:docChg chg="modSld">
      <pc:chgData name="lizzieskelding" userId="S::lizzieskelding_hotmail.com#ext#@doncasterutc450.onmicrosoft.com::56699fc0-b45d-4d5c-9a0a-a6ea4a203bc6" providerId="AD" clId="Web-{3A17FDC6-F6F2-43BF-92D8-76EC9F893B5E}" dt="2020-07-07T16:05:19.208" v="10" actId="20577"/>
      <pc:docMkLst>
        <pc:docMk/>
      </pc:docMkLst>
      <pc:sldChg chg="modSp">
        <pc:chgData name="lizzieskelding" userId="S::lizzieskelding_hotmail.com#ext#@doncasterutc450.onmicrosoft.com::56699fc0-b45d-4d5c-9a0a-a6ea4a203bc6" providerId="AD" clId="Web-{3A17FDC6-F6F2-43BF-92D8-76EC9F893B5E}" dt="2020-07-07T16:03:02.710" v="7" actId="20577"/>
        <pc:sldMkLst>
          <pc:docMk/>
          <pc:sldMk cId="1265239635" sldId="256"/>
        </pc:sldMkLst>
        <pc:spChg chg="mod">
          <ac:chgData name="lizzieskelding" userId="S::lizzieskelding_hotmail.com#ext#@doncasterutc450.onmicrosoft.com::56699fc0-b45d-4d5c-9a0a-a6ea4a203bc6" providerId="AD" clId="Web-{3A17FDC6-F6F2-43BF-92D8-76EC9F893B5E}" dt="2020-07-07T16:03:02.710" v="7" actId="20577"/>
          <ac:spMkLst>
            <pc:docMk/>
            <pc:sldMk cId="1265239635" sldId="256"/>
            <ac:spMk id="4" creationId="{F5B8C358-09DA-450C-B820-2647B5C41237}"/>
          </ac:spMkLst>
        </pc:spChg>
        <pc:spChg chg="mod">
          <ac:chgData name="lizzieskelding" userId="S::lizzieskelding_hotmail.com#ext#@doncasterutc450.onmicrosoft.com::56699fc0-b45d-4d5c-9a0a-a6ea4a203bc6" providerId="AD" clId="Web-{3A17FDC6-F6F2-43BF-92D8-76EC9F893B5E}" dt="2020-07-07T16:02:39.554" v="1" actId="20577"/>
          <ac:spMkLst>
            <pc:docMk/>
            <pc:sldMk cId="1265239635" sldId="256"/>
            <ac:spMk id="7" creationId="{1E6FD191-42EB-4770-83C8-F70AF5C69E4B}"/>
          </ac:spMkLst>
        </pc:spChg>
        <pc:graphicFrameChg chg="mod">
          <ac:chgData name="lizzieskelding" userId="S::lizzieskelding_hotmail.com#ext#@doncasterutc450.onmicrosoft.com::56699fc0-b45d-4d5c-9a0a-a6ea4a203bc6" providerId="AD" clId="Web-{3A17FDC6-F6F2-43BF-92D8-76EC9F893B5E}" dt="2020-07-07T16:02:41.741" v="2" actId="1076"/>
          <ac:graphicFrameMkLst>
            <pc:docMk/>
            <pc:sldMk cId="1265239635" sldId="256"/>
            <ac:graphicFrameMk id="35" creationId="{B42C352F-B093-4698-9A3C-8BF865321221}"/>
          </ac:graphicFrameMkLst>
        </pc:graphicFrameChg>
      </pc:sldChg>
      <pc:sldChg chg="modSp">
        <pc:chgData name="lizzieskelding" userId="S::lizzieskelding_hotmail.com#ext#@doncasterutc450.onmicrosoft.com::56699fc0-b45d-4d5c-9a0a-a6ea4a203bc6" providerId="AD" clId="Web-{3A17FDC6-F6F2-43BF-92D8-76EC9F893B5E}" dt="2020-07-07T16:05:19.208" v="10" actId="20577"/>
        <pc:sldMkLst>
          <pc:docMk/>
          <pc:sldMk cId="4115530790" sldId="257"/>
        </pc:sldMkLst>
        <pc:spChg chg="mod">
          <ac:chgData name="lizzieskelding" userId="S::lizzieskelding_hotmail.com#ext#@doncasterutc450.onmicrosoft.com::56699fc0-b45d-4d5c-9a0a-a6ea4a203bc6" providerId="AD" clId="Web-{3A17FDC6-F6F2-43BF-92D8-76EC9F893B5E}" dt="2020-07-07T16:05:19.208" v="10" actId="20577"/>
          <ac:spMkLst>
            <pc:docMk/>
            <pc:sldMk cId="4115530790" sldId="257"/>
            <ac:spMk id="2" creationId="{BE57DF29-4BD2-4453-B5B5-D1BA9A6D7E48}"/>
          </ac:spMkLst>
        </pc:spChg>
      </pc:sldChg>
    </pc:docChg>
  </pc:docChgLst>
  <pc:docChgLst>
    <pc:chgData name="O. Davies" userId="S::davies.o_hungerhillschool.com#ext#@doncasterutc450.onmicrosoft.com::e5fd3231-ebe2-48d0-8569-6fce42c57a80" providerId="AD" clId="Web-{20EC57E7-2FEC-48B7-AE2F-D96CA0C4C183}"/>
    <pc:docChg chg="modSld">
      <pc:chgData name="O. Davies" userId="S::davies.o_hungerhillschool.com#ext#@doncasterutc450.onmicrosoft.com::e5fd3231-ebe2-48d0-8569-6fce42c57a80" providerId="AD" clId="Web-{20EC57E7-2FEC-48B7-AE2F-D96CA0C4C183}" dt="2020-07-03T10:04:53.787" v="1" actId="20577"/>
      <pc:docMkLst>
        <pc:docMk/>
      </pc:docMkLst>
      <pc:sldChg chg="modSp">
        <pc:chgData name="O. Davies" userId="S::davies.o_hungerhillschool.com#ext#@doncasterutc450.onmicrosoft.com::e5fd3231-ebe2-48d0-8569-6fce42c57a80" providerId="AD" clId="Web-{20EC57E7-2FEC-48B7-AE2F-D96CA0C4C183}" dt="2020-07-03T10:04:53.787" v="1" actId="20577"/>
        <pc:sldMkLst>
          <pc:docMk/>
          <pc:sldMk cId="4115530790" sldId="257"/>
        </pc:sldMkLst>
        <pc:spChg chg="mod">
          <ac:chgData name="O. Davies" userId="S::davies.o_hungerhillschool.com#ext#@doncasterutc450.onmicrosoft.com::e5fd3231-ebe2-48d0-8569-6fce42c57a80" providerId="AD" clId="Web-{20EC57E7-2FEC-48B7-AE2F-D96CA0C4C183}" dt="2020-07-03T10:04:53.787" v="1" actId="20577"/>
          <ac:spMkLst>
            <pc:docMk/>
            <pc:sldMk cId="4115530790" sldId="257"/>
            <ac:spMk id="3" creationId="{258FC657-5F86-416F-8B50-0E564592BEC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22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861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48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29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00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82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125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218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342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881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C1C6F-17A5-4395-B492-A0AC2FD891FB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56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4F903B-6508-47BB-B33C-204089D51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20" y="47191"/>
            <a:ext cx="2011854" cy="1121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849AD7-DF4F-43D9-8DD4-2C06E2DD871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498" y="140911"/>
            <a:ext cx="2471690" cy="7575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EB2F7D-B2CC-4ACA-B842-788653446B2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" y="967740"/>
            <a:ext cx="5111750" cy="495300"/>
          </a:xfrm>
          <a:prstGeom prst="rect">
            <a:avLst/>
          </a:prstGeom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1E6FD191-42EB-4770-83C8-F70AF5C69E4B}"/>
              </a:ext>
            </a:extLst>
          </p:cNvPr>
          <p:cNvSpPr txBox="1"/>
          <p:nvPr/>
        </p:nvSpPr>
        <p:spPr>
          <a:xfrm>
            <a:off x="306339" y="1550009"/>
            <a:ext cx="6231042" cy="572715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What does this qualification cover?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GB" sz="1200" dirty="0">
                <a:latin typeface="Arial"/>
                <a:cs typeface="Arial"/>
              </a:rPr>
              <a:t>A Level Mathematics is a course that develops advanced mathematical concepts and skills. The course is split across the three main area of advanced mathematics: Pure, Mechanics and Statistics.  </a:t>
            </a:r>
          </a:p>
          <a:p>
            <a:pPr fontAlgn="base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8FF082-890B-48DB-9F10-3EEF940A30C2}"/>
              </a:ext>
            </a:extLst>
          </p:cNvPr>
          <p:cNvSpPr/>
          <p:nvPr/>
        </p:nvSpPr>
        <p:spPr>
          <a:xfrm>
            <a:off x="288663" y="8714938"/>
            <a:ext cx="6248717" cy="8854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B8F714-86A5-41E6-B5C3-D1884B59C474}"/>
              </a:ext>
            </a:extLst>
          </p:cNvPr>
          <p:cNvSpPr/>
          <p:nvPr/>
        </p:nvSpPr>
        <p:spPr>
          <a:xfrm>
            <a:off x="268240" y="954502"/>
            <a:ext cx="2436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MATHEMATICS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61263A-68C3-49F4-B908-F526B820AA4A}"/>
              </a:ext>
            </a:extLst>
          </p:cNvPr>
          <p:cNvSpPr/>
          <p:nvPr/>
        </p:nvSpPr>
        <p:spPr>
          <a:xfrm>
            <a:off x="2425603" y="497739"/>
            <a:ext cx="252158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2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A-Level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oncaster UTC - Education - Doncaster - 244 photos | Facebook">
            <a:extLst>
              <a:ext uri="{FF2B5EF4-FFF2-40B4-BE49-F238E27FC236}">
                <a16:creationId xmlns:a16="http://schemas.microsoft.com/office/drawing/2014/main" id="{D3DCF911-8C90-4C02-BB7C-60D308E3F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6" y="128272"/>
            <a:ext cx="1403984" cy="14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74DDE1-42D6-40AC-AD79-D88FFA164543}"/>
              </a:ext>
            </a:extLst>
          </p:cNvPr>
          <p:cNvSpPr txBox="1"/>
          <p:nvPr/>
        </p:nvSpPr>
        <p:spPr>
          <a:xfrm>
            <a:off x="268240" y="9023708"/>
            <a:ext cx="172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What’s included </a:t>
            </a:r>
            <a:endParaRPr lang="en-GB" dirty="0"/>
          </a:p>
          <a:p>
            <a:endParaRPr lang="en-GB" dirty="0"/>
          </a:p>
        </p:txBody>
      </p:sp>
      <p:sp>
        <p:nvSpPr>
          <p:cNvPr id="33" name="Text Box 3">
            <a:extLst>
              <a:ext uri="{FF2B5EF4-FFF2-40B4-BE49-F238E27FC236}">
                <a16:creationId xmlns:a16="http://schemas.microsoft.com/office/drawing/2014/main" id="{E501B348-70BD-4C58-96E2-89DCC77B9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20" y="8714938"/>
            <a:ext cx="6062868" cy="8181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B42C352F-B093-4698-9A3C-8BF865321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202743"/>
              </p:ext>
            </p:extLst>
          </p:nvPr>
        </p:nvGraphicFramePr>
        <p:xfrm>
          <a:off x="528022" y="2687630"/>
          <a:ext cx="5770546" cy="4404624"/>
        </p:xfrm>
        <a:graphic>
          <a:graphicData uri="http://schemas.openxmlformats.org/drawingml/2006/table">
            <a:tbl>
              <a:tblPr/>
              <a:tblGrid>
                <a:gridCol w="1566599">
                  <a:extLst>
                    <a:ext uri="{9D8B030D-6E8A-4147-A177-3AD203B41FA5}">
                      <a16:colId xmlns:a16="http://schemas.microsoft.com/office/drawing/2014/main" val="3126294157"/>
                    </a:ext>
                  </a:extLst>
                </a:gridCol>
                <a:gridCol w="4203947">
                  <a:extLst>
                    <a:ext uri="{9D8B030D-6E8A-4147-A177-3AD203B41FA5}">
                      <a16:colId xmlns:a16="http://schemas.microsoft.com/office/drawing/2014/main" val="2222080136"/>
                    </a:ext>
                  </a:extLst>
                </a:gridCol>
              </a:tblGrid>
              <a:tr h="30849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i="0">
                          <a:effectLst/>
                          <a:latin typeface="Arial" panose="020B0604020202020204" pitchFamily="34" charset="0"/>
                        </a:rPr>
                        <a:t>Type </a:t>
                      </a:r>
                      <a:endParaRPr lang="en-GB" b="0" i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0" i="0">
                          <a:effectLst/>
                          <a:latin typeface="Arial" panose="020B0604020202020204" pitchFamily="34" charset="0"/>
                        </a:rPr>
                        <a:t>Topics Cover </a:t>
                      </a:r>
                      <a:endParaRPr lang="en-GB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7A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7A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7A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721959"/>
                  </a:ext>
                </a:extLst>
              </a:tr>
              <a:tr h="2090908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i="0" dirty="0">
                          <a:effectLst/>
                          <a:latin typeface="Arial" panose="020B0604020202020204" pitchFamily="34" charset="0"/>
                        </a:rPr>
                        <a:t>Pure Mathematics </a:t>
                      </a:r>
                      <a:endParaRPr lang="en-GB" b="0" i="0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7A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7A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7A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>
                          <a:effectLst/>
                          <a:latin typeface="Arial" panose="020B0604020202020204" pitchFamily="34" charset="0"/>
                        </a:rPr>
                        <a:t>Proof </a:t>
                      </a:r>
                      <a:endParaRPr lang="en-GB" sz="1100" b="0" i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>
                          <a:effectLst/>
                          <a:latin typeface="Arial" panose="020B0604020202020204" pitchFamily="34" charset="0"/>
                        </a:rPr>
                        <a:t>Algebra and Functions </a:t>
                      </a:r>
                      <a:endParaRPr lang="en-GB" sz="1100" b="0" i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>
                          <a:effectLst/>
                          <a:latin typeface="Arial" panose="020B0604020202020204" pitchFamily="34" charset="0"/>
                        </a:rPr>
                        <a:t>Coordinate Geometry </a:t>
                      </a:r>
                      <a:endParaRPr lang="en-GB" sz="1100" b="0" i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>
                          <a:effectLst/>
                          <a:latin typeface="Arial" panose="020B0604020202020204" pitchFamily="34" charset="0"/>
                        </a:rPr>
                        <a:t>Sequences and Series </a:t>
                      </a:r>
                      <a:endParaRPr lang="en-GB" sz="1100" b="0" i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>
                          <a:effectLst/>
                          <a:latin typeface="Arial" panose="020B0604020202020204" pitchFamily="34" charset="0"/>
                        </a:rPr>
                        <a:t>Trigonometry </a:t>
                      </a:r>
                      <a:endParaRPr lang="en-GB" sz="1100" b="0" i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>
                          <a:effectLst/>
                          <a:latin typeface="Arial" panose="020B0604020202020204" pitchFamily="34" charset="0"/>
                        </a:rPr>
                        <a:t>Exponentials and Logarithms </a:t>
                      </a:r>
                      <a:endParaRPr lang="en-GB" sz="1100" b="0" i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>
                          <a:effectLst/>
                          <a:latin typeface="Arial" panose="020B0604020202020204" pitchFamily="34" charset="0"/>
                        </a:rPr>
                        <a:t>Differentiation </a:t>
                      </a:r>
                      <a:endParaRPr lang="en-GB" sz="1100" b="0" i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>
                          <a:effectLst/>
                          <a:latin typeface="Arial" panose="020B0604020202020204" pitchFamily="34" charset="0"/>
                        </a:rPr>
                        <a:t>Integration </a:t>
                      </a:r>
                      <a:endParaRPr lang="en-GB" sz="1100" b="0" i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>
                          <a:effectLst/>
                          <a:latin typeface="Arial" panose="020B0604020202020204" pitchFamily="34" charset="0"/>
                        </a:rPr>
                        <a:t>Numerical Methods </a:t>
                      </a:r>
                      <a:endParaRPr lang="en-GB" sz="1100" b="0" i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>
                          <a:effectLst/>
                          <a:latin typeface="Arial" panose="020B0604020202020204" pitchFamily="34" charset="0"/>
                        </a:rPr>
                        <a:t>Vectors </a:t>
                      </a:r>
                      <a:endParaRPr lang="en-GB" sz="1100" b="0" i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7620" cap="flat" cmpd="sng" algn="ctr">
                      <a:solidFill>
                        <a:srgbClr val="807A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7A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7A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7A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138053"/>
                  </a:ext>
                </a:extLst>
              </a:tr>
              <a:tr h="908348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i="0">
                          <a:effectLst/>
                          <a:latin typeface="Arial" panose="020B0604020202020204" pitchFamily="34" charset="0"/>
                        </a:rPr>
                        <a:t>Mechanics </a:t>
                      </a:r>
                      <a:endParaRPr lang="en-GB" b="0" i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387A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87A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7A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87A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>
                          <a:effectLst/>
                          <a:latin typeface="Arial" panose="020B0604020202020204" pitchFamily="34" charset="0"/>
                        </a:rPr>
                        <a:t>Quantities and Units </a:t>
                      </a:r>
                      <a:endParaRPr lang="en-GB" sz="1100" b="0" i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>
                          <a:effectLst/>
                          <a:latin typeface="Arial" panose="020B0604020202020204" pitchFamily="34" charset="0"/>
                        </a:rPr>
                        <a:t>Kinematics </a:t>
                      </a:r>
                      <a:endParaRPr lang="en-GB" sz="1100" b="0" i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>
                          <a:effectLst/>
                          <a:latin typeface="Arial" panose="020B0604020202020204" pitchFamily="34" charset="0"/>
                        </a:rPr>
                        <a:t>Forces and Newtons Laws </a:t>
                      </a:r>
                      <a:endParaRPr lang="en-GB" sz="1100" b="0" i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>
                          <a:effectLst/>
                          <a:latin typeface="Arial" panose="020B0604020202020204" pitchFamily="34" charset="0"/>
                        </a:rPr>
                        <a:t>Moments </a:t>
                      </a:r>
                      <a:endParaRPr lang="en-GB" sz="1100" b="0" i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7620" cap="flat" cmpd="sng" algn="ctr">
                      <a:solidFill>
                        <a:srgbClr val="387A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7A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7A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7A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2893583"/>
                  </a:ext>
                </a:extLst>
              </a:tr>
              <a:tr h="1096873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b="0" i="0">
                          <a:effectLst/>
                          <a:latin typeface="Arial" panose="020B0604020202020204" pitchFamily="34" charset="0"/>
                        </a:rPr>
                        <a:t>Statistics </a:t>
                      </a:r>
                      <a:endParaRPr lang="en-GB" b="0" i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7A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7A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87A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7A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dirty="0">
                          <a:effectLst/>
                          <a:latin typeface="Arial" panose="020B0604020202020204" pitchFamily="34" charset="0"/>
                        </a:rPr>
                        <a:t>Statistical Sampling </a:t>
                      </a:r>
                      <a:endParaRPr lang="en-GB" sz="1100" b="0" i="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dirty="0">
                          <a:effectLst/>
                          <a:latin typeface="Arial" panose="020B0604020202020204" pitchFamily="34" charset="0"/>
                        </a:rPr>
                        <a:t>Data representation and interpretation  </a:t>
                      </a:r>
                      <a:endParaRPr lang="en-GB" sz="1100" b="0" i="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dirty="0">
                          <a:effectLst/>
                          <a:latin typeface="Arial" panose="020B0604020202020204" pitchFamily="34" charset="0"/>
                        </a:rPr>
                        <a:t>Probability </a:t>
                      </a:r>
                      <a:endParaRPr lang="en-GB" sz="1100" b="0" i="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dirty="0">
                          <a:effectLst/>
                          <a:latin typeface="Arial" panose="020B0604020202020204" pitchFamily="34" charset="0"/>
                        </a:rPr>
                        <a:t>Statistical distributions </a:t>
                      </a:r>
                      <a:endParaRPr lang="en-GB" sz="1100" b="0" i="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dirty="0">
                          <a:effectLst/>
                          <a:latin typeface="Arial" panose="020B0604020202020204" pitchFamily="34" charset="0"/>
                        </a:rPr>
                        <a:t>Statistical hypothesis testing </a:t>
                      </a:r>
                      <a:endParaRPr lang="en-GB" sz="1100" b="0" i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7620" cap="flat" cmpd="sng" algn="ctr">
                      <a:solidFill>
                        <a:srgbClr val="807A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7A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7A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7A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613379"/>
                  </a:ext>
                </a:extLst>
              </a:tr>
            </a:tbl>
          </a:graphicData>
        </a:graphic>
      </p:graphicFrame>
      <p:sp>
        <p:nvSpPr>
          <p:cNvPr id="36" name="Rectangle 10">
            <a:extLst>
              <a:ext uri="{FF2B5EF4-FFF2-40B4-BE49-F238E27FC236}">
                <a16:creationId xmlns:a16="http://schemas.microsoft.com/office/drawing/2014/main" id="{7EEA156D-CD62-4CFF-A6D3-988FE216C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620" y="43336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9C9076-EC41-415A-96A4-A6A4772BB323}"/>
              </a:ext>
            </a:extLst>
          </p:cNvPr>
          <p:cNvSpPr txBox="1"/>
          <p:nvPr/>
        </p:nvSpPr>
        <p:spPr>
          <a:xfrm>
            <a:off x="2057399" y="4724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/>
              <a:t>Click to add 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B8C358-09DA-450C-B820-2647B5C41237}"/>
              </a:ext>
            </a:extLst>
          </p:cNvPr>
          <p:cNvSpPr txBox="1"/>
          <p:nvPr/>
        </p:nvSpPr>
        <p:spPr>
          <a:xfrm>
            <a:off x="309022" y="7255329"/>
            <a:ext cx="622522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b="1" dirty="0">
                <a:latin typeface="Arial"/>
                <a:cs typeface="Arial"/>
              </a:rPr>
              <a:t>Assessment</a:t>
            </a:r>
            <a:endParaRPr lang="en-GB" sz="1400" dirty="0">
              <a:latin typeface="Arial"/>
              <a:cs typeface="Arial"/>
            </a:endParaRPr>
          </a:p>
          <a:p>
            <a:r>
              <a:rPr lang="en-GB" sz="1400" dirty="0">
                <a:latin typeface="Arial"/>
                <a:cs typeface="Arial"/>
              </a:rPr>
              <a:t>The course is assessed at the end of Year 13 and is 100% exam based. The assessment consists of 3 calculator papers.  </a:t>
            </a:r>
            <a:endParaRPr lang="en-US" sz="1400">
              <a:ea typeface="+mn-lt"/>
              <a:cs typeface="+mn-lt"/>
            </a:endParaRPr>
          </a:p>
          <a:p>
            <a:endParaRPr lang="en-US" sz="1400" dirty="0">
              <a:ea typeface="+mn-lt"/>
              <a:cs typeface="+mn-lt"/>
            </a:endParaRPr>
          </a:p>
          <a:p>
            <a:r>
              <a:rPr lang="en-GB" sz="1400" dirty="0">
                <a:latin typeface="Arial"/>
                <a:cs typeface="Arial"/>
              </a:rPr>
              <a:t>Paper 1 – 100 marks – Pure     Paper 2 – 100 marks – Pure </a:t>
            </a:r>
            <a:endParaRPr lang="en-US" sz="1400" dirty="0">
              <a:ea typeface="+mn-lt"/>
              <a:cs typeface="+mn-lt"/>
            </a:endParaRPr>
          </a:p>
          <a:p>
            <a:r>
              <a:rPr lang="en-GB" sz="1400" dirty="0">
                <a:latin typeface="Arial"/>
                <a:cs typeface="Arial"/>
              </a:rPr>
              <a:t>Paper 3 – 100 marks – 50% Mechanics and 50% Statistics </a:t>
            </a:r>
            <a:endParaRPr lang="en-GB" sz="1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5239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oncaster UTC - Education - Doncaster - 244 photos | Facebook">
            <a:extLst>
              <a:ext uri="{FF2B5EF4-FFF2-40B4-BE49-F238E27FC236}">
                <a16:creationId xmlns:a16="http://schemas.microsoft.com/office/drawing/2014/main" id="{ACDBACB8-8C13-499E-BDC4-AC4D2B47A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6" y="128272"/>
            <a:ext cx="1403984" cy="14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0">
            <a:extLst>
              <a:ext uri="{FF2B5EF4-FFF2-40B4-BE49-F238E27FC236}">
                <a16:creationId xmlns:a16="http://schemas.microsoft.com/office/drawing/2014/main" id="{BE57DF29-4BD2-4453-B5B5-D1BA9A6D7E48}"/>
              </a:ext>
            </a:extLst>
          </p:cNvPr>
          <p:cNvSpPr txBox="1"/>
          <p:nvPr/>
        </p:nvSpPr>
        <p:spPr>
          <a:xfrm>
            <a:off x="267984" y="7297165"/>
            <a:ext cx="2982595" cy="225298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Features</a:t>
            </a:r>
          </a:p>
          <a:p>
            <a:pPr>
              <a:spcAft>
                <a:spcPts val="0"/>
              </a:spcAft>
            </a:pPr>
            <a:endParaRPr lang="en-GB" sz="1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studying A-Level mathematics you will develop a variety of skills such as: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Problem solving,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Analytical skills,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 skills,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>
                <a:latin typeface="Arial"/>
                <a:ea typeface="Calibri" panose="020F0502020204030204" pitchFamily="34" charset="0"/>
                <a:cs typeface="Arial"/>
              </a:rPr>
              <a:t>Logic.</a:t>
            </a:r>
          </a:p>
          <a:p>
            <a:pPr>
              <a:spcAft>
                <a:spcPts val="0"/>
              </a:spcAft>
            </a:pPr>
            <a:endParaRPr lang="en-US" sz="1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You’ll hone your ability to solve both mathematical and scientific problems, preparing yourself for post 16 study or entry into the workplace. You will develop the tools needed to tackle a variety </a:t>
            </a:r>
            <a:r>
              <a:rPr lang="en-US" sz="10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problems.</a:t>
            </a:r>
          </a:p>
        </p:txBody>
      </p:sp>
      <p:sp>
        <p:nvSpPr>
          <p:cNvPr id="3" name="Text Box 13">
            <a:extLst>
              <a:ext uri="{FF2B5EF4-FFF2-40B4-BE49-F238E27FC236}">
                <a16:creationId xmlns:a16="http://schemas.microsoft.com/office/drawing/2014/main" id="{258FC657-5F86-416F-8B50-0E564592BECC}"/>
              </a:ext>
            </a:extLst>
          </p:cNvPr>
          <p:cNvSpPr txBox="1"/>
          <p:nvPr/>
        </p:nvSpPr>
        <p:spPr>
          <a:xfrm>
            <a:off x="3394075" y="7302500"/>
            <a:ext cx="3108325" cy="225298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Links to workplace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A-Level mathematics is essential to a variety of routes of study post 16, with many top university courses having it as a requirement, these include, but are not limited to: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Mathematics,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Aeronautical engineering,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Chemical engineering,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Economics,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Mechanical engineering,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Physics,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Statistics.</a:t>
            </a:r>
          </a:p>
          <a:p>
            <a:pPr>
              <a:spcAft>
                <a:spcPts val="0"/>
              </a:spcAft>
            </a:pPr>
            <a:endParaRPr lang="en-US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68" name="Picture 20" descr="See the source image">
            <a:extLst>
              <a:ext uri="{FF2B5EF4-FFF2-40B4-BE49-F238E27FC236}">
                <a16:creationId xmlns:a16="http://schemas.microsoft.com/office/drawing/2014/main" id="{2B4619D3-7DF2-4FA3-8C64-A8DB6461E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139" y="1754300"/>
            <a:ext cx="1266583" cy="92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See the source image">
            <a:extLst>
              <a:ext uri="{FF2B5EF4-FFF2-40B4-BE49-F238E27FC236}">
                <a16:creationId xmlns:a16="http://schemas.microsoft.com/office/drawing/2014/main" id="{C0635F88-4A84-486D-BFCA-7978E88BD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139" y="6215544"/>
            <a:ext cx="1228483" cy="92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9" descr="See the source image">
            <a:extLst>
              <a:ext uri="{FF2B5EF4-FFF2-40B4-BE49-F238E27FC236}">
                <a16:creationId xmlns:a16="http://schemas.microsoft.com/office/drawing/2014/main" id="{057BECCD-E044-44FF-9B53-B867ABDE2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617" y="4679294"/>
            <a:ext cx="1239626" cy="92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31" descr="See the source image">
            <a:extLst>
              <a:ext uri="{FF2B5EF4-FFF2-40B4-BE49-F238E27FC236}">
                <a16:creationId xmlns:a16="http://schemas.microsoft.com/office/drawing/2014/main" id="{D490B750-ACE6-402B-B00B-1879A4B52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03" y="3205131"/>
            <a:ext cx="1294521" cy="9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Picture 33" descr="A Level Mechanics - Distance Learning | Oxford Open Learning">
            <a:extLst>
              <a:ext uri="{FF2B5EF4-FFF2-40B4-BE49-F238E27FC236}">
                <a16:creationId xmlns:a16="http://schemas.microsoft.com/office/drawing/2014/main" id="{F637D47F-F064-4BF3-BB82-9C6F2106E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148" y="5932601"/>
            <a:ext cx="2366005" cy="69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Text Box">
            <a:extLst>
              <a:ext uri="{FF2B5EF4-FFF2-40B4-BE49-F238E27FC236}">
                <a16:creationId xmlns:a16="http://schemas.microsoft.com/office/drawing/2014/main" id="{AB47045A-A5F7-4CFB-8E05-FB5C0C2B4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56" y="3148517"/>
            <a:ext cx="2390774" cy="344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Picture 35" descr="Text Box">
            <a:extLst>
              <a:ext uri="{FF2B5EF4-FFF2-40B4-BE49-F238E27FC236}">
                <a16:creationId xmlns:a16="http://schemas.microsoft.com/office/drawing/2014/main" id="{8BD86AF3-6892-4729-BF97-BFFA920CD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148" y="3179947"/>
            <a:ext cx="2390772" cy="260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Text Box">
            <a:extLst>
              <a:ext uri="{FF2B5EF4-FFF2-40B4-BE49-F238E27FC236}">
                <a16:creationId xmlns:a16="http://schemas.microsoft.com/office/drawing/2014/main" id="{F2C89FD5-5D8E-477B-84DD-9EE4A97A3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84" y="401179"/>
            <a:ext cx="2390772" cy="260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37" descr="Text Box">
            <a:extLst>
              <a:ext uri="{FF2B5EF4-FFF2-40B4-BE49-F238E27FC236}">
                <a16:creationId xmlns:a16="http://schemas.microsoft.com/office/drawing/2014/main" id="{F6FC46C2-77E8-4F90-B7E8-43227CDF1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357" y="401179"/>
            <a:ext cx="2331181" cy="253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530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BB34914879AA43A80A7FAD5D336354" ma:contentTypeVersion="9" ma:contentTypeDescription="Create a new document." ma:contentTypeScope="" ma:versionID="b06fc3ff9d87009e34c91f5e760de746">
  <xsd:schema xmlns:xsd="http://www.w3.org/2001/XMLSchema" xmlns:xs="http://www.w3.org/2001/XMLSchema" xmlns:p="http://schemas.microsoft.com/office/2006/metadata/properties" xmlns:ns2="3ed48692-dfab-40da-bce2-ffc2283ddabb" targetNamespace="http://schemas.microsoft.com/office/2006/metadata/properties" ma:root="true" ma:fieldsID="926f945bdc93164be99f61e03499c491" ns2:_="">
    <xsd:import namespace="3ed48692-dfab-40da-bce2-ffc2283dda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d48692-dfab-40da-bce2-ffc2283dda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83F8ED-EA48-4AF2-AF17-CCFBDA58996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177A091-E1E0-4641-8575-ED5D85EE67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60BB37-6277-4506-9C11-70A6AED8F1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d48692-dfab-40da-bce2-ffc2283dda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1555</TotalTime>
  <Words>320</Words>
  <Application>Microsoft Office PowerPoint</Application>
  <PresentationFormat>A4 Paper (210x297 mm)</PresentationFormat>
  <Paragraphs>56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Naylor</dc:creator>
  <cp:lastModifiedBy>J. Gregory</cp:lastModifiedBy>
  <cp:revision>95</cp:revision>
  <dcterms:created xsi:type="dcterms:W3CDTF">2020-06-18T14:18:28Z</dcterms:created>
  <dcterms:modified xsi:type="dcterms:W3CDTF">2020-07-07T16:05:20Z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0x01010029BB34914879AA43A80A7FAD5D336354</vt:lpwstr>
  </property>
</Properties>
</file>