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168A06-E9BB-4884-9AB0-34CE91FD56CE}" v="12" dt="2020-07-08T14:53:57.990"/>
    <p1510:client id="{6A568341-BD31-4D48-9EA1-AD1D23C8557B}" v="79" dt="2020-07-01T15:46:18.248"/>
    <p1510:client id="{E75CE88E-FEBF-4FE6-8DC2-74E30A617A2E}" v="43" dt="2020-07-01T15:51:13.5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50" d="100"/>
          <a:sy n="50" d="100"/>
        </p:scale>
        <p:origin x="950"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zzieskelding" userId="S::lizzieskelding_hotmail.com#ext#@doncasterutc450.onmicrosoft.com::56699fc0-b45d-4d5c-9a0a-a6ea4a203bc6" providerId="AD" clId="Web-{53168A06-E9BB-4884-9AB0-34CE91FD56CE}"/>
    <pc:docChg chg="modSld">
      <pc:chgData name="lizzieskelding" userId="S::lizzieskelding_hotmail.com#ext#@doncasterutc450.onmicrosoft.com::56699fc0-b45d-4d5c-9a0a-a6ea4a203bc6" providerId="AD" clId="Web-{53168A06-E9BB-4884-9AB0-34CE91FD56CE}" dt="2020-07-08T14:53:57.990" v="11" actId="20577"/>
      <pc:docMkLst>
        <pc:docMk/>
      </pc:docMkLst>
      <pc:sldChg chg="modSp">
        <pc:chgData name="lizzieskelding" userId="S::lizzieskelding_hotmail.com#ext#@doncasterutc450.onmicrosoft.com::56699fc0-b45d-4d5c-9a0a-a6ea4a203bc6" providerId="AD" clId="Web-{53168A06-E9BB-4884-9AB0-34CE91FD56CE}" dt="2020-07-08T14:53:57.990" v="11" actId="20577"/>
        <pc:sldMkLst>
          <pc:docMk/>
          <pc:sldMk cId="1265239635" sldId="256"/>
        </pc:sldMkLst>
        <pc:spChg chg="mod">
          <ac:chgData name="lizzieskelding" userId="S::lizzieskelding_hotmail.com#ext#@doncasterutc450.onmicrosoft.com::56699fc0-b45d-4d5c-9a0a-a6ea4a203bc6" providerId="AD" clId="Web-{53168A06-E9BB-4884-9AB0-34CE91FD56CE}" dt="2020-07-08T14:53:57.990" v="11" actId="20577"/>
          <ac:spMkLst>
            <pc:docMk/>
            <pc:sldMk cId="1265239635" sldId="256"/>
            <ac:spMk id="7" creationId="{1E6FD191-42EB-4770-83C8-F70AF5C69E4B}"/>
          </ac:spMkLst>
        </pc:spChg>
      </pc:sldChg>
    </pc:docChg>
  </pc:docChgLst>
  <pc:docChgLst>
    <pc:chgData name="Victoria Allen" userId="S::victoriaallenexaminer_hotmail.com#ext#@doncasterutc450.onmicrosoft.com::6eb36ffa-3d37-48a7-b0c0-4dac732521fc" providerId="AD" clId="Web-{E75CE88E-FEBF-4FE6-8DC2-74E30A617A2E}"/>
    <pc:docChg chg="modSld">
      <pc:chgData name="Victoria Allen" userId="S::victoriaallenexaminer_hotmail.com#ext#@doncasterutc450.onmicrosoft.com::6eb36ffa-3d37-48a7-b0c0-4dac732521fc" providerId="AD" clId="Web-{E75CE88E-FEBF-4FE6-8DC2-74E30A617A2E}" dt="2020-07-01T15:51:13.510" v="41" actId="20577"/>
      <pc:docMkLst>
        <pc:docMk/>
      </pc:docMkLst>
      <pc:sldChg chg="modSp">
        <pc:chgData name="Victoria Allen" userId="S::victoriaallenexaminer_hotmail.com#ext#@doncasterutc450.onmicrosoft.com::6eb36ffa-3d37-48a7-b0c0-4dac732521fc" providerId="AD" clId="Web-{E75CE88E-FEBF-4FE6-8DC2-74E30A617A2E}" dt="2020-07-01T15:51:13.510" v="41" actId="20577"/>
        <pc:sldMkLst>
          <pc:docMk/>
          <pc:sldMk cId="4115530790" sldId="257"/>
        </pc:sldMkLst>
        <pc:spChg chg="mod">
          <ac:chgData name="Victoria Allen" userId="S::victoriaallenexaminer_hotmail.com#ext#@doncasterutc450.onmicrosoft.com::6eb36ffa-3d37-48a7-b0c0-4dac732521fc" providerId="AD" clId="Web-{E75CE88E-FEBF-4FE6-8DC2-74E30A617A2E}" dt="2020-07-01T15:50:32.664" v="36" actId="20577"/>
          <ac:spMkLst>
            <pc:docMk/>
            <pc:sldMk cId="4115530790" sldId="257"/>
            <ac:spMk id="2" creationId="{BE57DF29-4BD2-4453-B5B5-D1BA9A6D7E48}"/>
          </ac:spMkLst>
        </pc:spChg>
        <pc:spChg chg="mod">
          <ac:chgData name="Victoria Allen" userId="S::victoriaallenexaminer_hotmail.com#ext#@doncasterutc450.onmicrosoft.com::6eb36ffa-3d37-48a7-b0c0-4dac732521fc" providerId="AD" clId="Web-{E75CE88E-FEBF-4FE6-8DC2-74E30A617A2E}" dt="2020-07-01T15:51:13.510" v="41" actId="20577"/>
          <ac:spMkLst>
            <pc:docMk/>
            <pc:sldMk cId="4115530790" sldId="257"/>
            <ac:spMk id="3" creationId="{258FC657-5F86-416F-8B50-0E564592BECC}"/>
          </ac:spMkLst>
        </pc:spChg>
      </pc:sldChg>
    </pc:docChg>
  </pc:docChgLst>
  <pc:docChgLst>
    <pc:chgData name="Victoria Allen" userId="S::victoriaallenexaminer_hotmail.com#ext#@doncasterutc450.onmicrosoft.com::6eb36ffa-3d37-48a7-b0c0-4dac732521fc" providerId="AD" clId="Web-{6A568341-BD31-4D48-9EA1-AD1D23C8557B}"/>
    <pc:docChg chg="modSld">
      <pc:chgData name="Victoria Allen" userId="S::victoriaallenexaminer_hotmail.com#ext#@doncasterutc450.onmicrosoft.com::6eb36ffa-3d37-48a7-b0c0-4dac732521fc" providerId="AD" clId="Web-{6A568341-BD31-4D48-9EA1-AD1D23C8557B}" dt="2020-07-01T15:46:18.248" v="77" actId="20577"/>
      <pc:docMkLst>
        <pc:docMk/>
      </pc:docMkLst>
      <pc:sldChg chg="addSp modSp">
        <pc:chgData name="Victoria Allen" userId="S::victoriaallenexaminer_hotmail.com#ext#@doncasterutc450.onmicrosoft.com::6eb36ffa-3d37-48a7-b0c0-4dac732521fc" providerId="AD" clId="Web-{6A568341-BD31-4D48-9EA1-AD1D23C8557B}" dt="2020-07-01T15:46:17.514" v="76" actId="20577"/>
        <pc:sldMkLst>
          <pc:docMk/>
          <pc:sldMk cId="1265239635" sldId="256"/>
        </pc:sldMkLst>
        <pc:spChg chg="add mod">
          <ac:chgData name="Victoria Allen" userId="S::victoriaallenexaminer_hotmail.com#ext#@doncasterutc450.onmicrosoft.com::6eb36ffa-3d37-48a7-b0c0-4dac732521fc" providerId="AD" clId="Web-{6A568341-BD31-4D48-9EA1-AD1D23C8557B}" dt="2020-07-01T15:46:17.514" v="76" actId="20577"/>
          <ac:spMkLst>
            <pc:docMk/>
            <pc:sldMk cId="1265239635" sldId="256"/>
            <ac:spMk id="3" creationId="{F5D8EE2E-7719-4C7E-AB84-82E0BCEF7D1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6C1C6F-17A5-4395-B492-A0AC2FD891FB}" type="datetimeFigureOut">
              <a:rPr lang="en-GB" smtClean="0"/>
              <a:t>20/07/2020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34526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6C1C6F-17A5-4395-B492-A0AC2FD891FB}" type="datetimeFigureOut">
              <a:rPr lang="en-GB" smtClean="0"/>
              <a:t>20/07/2020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115322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6C1C6F-17A5-4395-B492-A0AC2FD891FB}" type="datetimeFigureOut">
              <a:rPr lang="en-GB" smtClean="0"/>
              <a:t>20/07/2020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3233861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6C1C6F-17A5-4395-B492-A0AC2FD891FB}" type="datetimeFigureOut">
              <a:rPr lang="en-GB" smtClean="0"/>
              <a:t>20/07/2020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1241487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6C1C6F-17A5-4395-B492-A0AC2FD891FB}" type="datetimeFigureOut">
              <a:rPr lang="en-GB" smtClean="0"/>
              <a:t>20/07/2020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2363296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6C1C6F-17A5-4395-B492-A0AC2FD891FB}" type="datetimeFigureOut">
              <a:rPr lang="en-GB" smtClean="0"/>
              <a:t>20/07/2020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1946006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6C1C6F-17A5-4395-B492-A0AC2FD891FB}" type="datetimeFigureOut">
              <a:rPr lang="en-GB" smtClean="0"/>
              <a:t>20/07/2020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3376829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6C1C6F-17A5-4395-B492-A0AC2FD891FB}" type="datetimeFigureOut">
              <a:rPr lang="en-GB" smtClean="0"/>
              <a:t>20/07/2020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2792125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6C1C6F-17A5-4395-B492-A0AC2FD891FB}" type="datetimeFigureOut">
              <a:rPr lang="en-GB" smtClean="0"/>
              <a:t>20/07/2020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639218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36C1C6F-17A5-4395-B492-A0AC2FD891FB}" type="datetimeFigureOut">
              <a:rPr lang="en-GB" smtClean="0"/>
              <a:t>20/07/2020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2451342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36C1C6F-17A5-4395-B492-A0AC2FD891FB}" type="datetimeFigureOut">
              <a:rPr lang="en-GB" smtClean="0"/>
              <a:t>20/07/2020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541881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36C1C6F-17A5-4395-B492-A0AC2FD891FB}" type="datetimeFigureOut">
              <a:rPr lang="en-GB" smtClean="0"/>
              <a:t>20/07/2020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9BE7721-8E2E-4CC1-9B64-76C8E925203E}" type="slidenum">
              <a:rPr lang="en-GB" smtClean="0"/>
              <a:t>‹#›</a:t>
            </a:fld>
            <a:endParaRPr lang="en-GB"/>
          </a:p>
        </p:txBody>
      </p:sp>
    </p:spTree>
    <p:extLst>
      <p:ext uri="{BB962C8B-B14F-4D97-AF65-F5344CB8AC3E}">
        <p14:creationId xmlns:p14="http://schemas.microsoft.com/office/powerpoint/2010/main" val="9775684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C849AD7-DF4F-43D9-8DD4-2C06E2DD8715}"/>
              </a:ext>
            </a:extLst>
          </p:cNvPr>
          <p:cNvPicPr/>
          <p:nvPr/>
        </p:nvPicPr>
        <p:blipFill>
          <a:blip r:embed="rId2">
            <a:extLst>
              <a:ext uri="{28A0092B-C50C-407E-A947-70E740481C1C}">
                <a14:useLocalDpi xmlns:a14="http://schemas.microsoft.com/office/drawing/2010/main" val="0"/>
              </a:ext>
            </a:extLst>
          </a:blip>
          <a:stretch>
            <a:fillRect/>
          </a:stretch>
        </p:blipFill>
        <p:spPr>
          <a:xfrm>
            <a:off x="1694815" y="162560"/>
            <a:ext cx="1724025" cy="757555"/>
          </a:xfrm>
          <a:prstGeom prst="rect">
            <a:avLst/>
          </a:prstGeom>
        </p:spPr>
      </p:pic>
      <p:pic>
        <p:nvPicPr>
          <p:cNvPr id="6" name="Picture 5">
            <a:extLst>
              <a:ext uri="{FF2B5EF4-FFF2-40B4-BE49-F238E27FC236}">
                <a16:creationId xmlns:a16="http://schemas.microsoft.com/office/drawing/2014/main" id="{61EB2F7D-B2CC-4ACA-B842-788653446B21}"/>
              </a:ext>
            </a:extLst>
          </p:cNvPr>
          <p:cNvPicPr/>
          <p:nvPr/>
        </p:nvPicPr>
        <p:blipFill>
          <a:blip r:embed="rId3">
            <a:extLst>
              <a:ext uri="{28A0092B-C50C-407E-A947-70E740481C1C}">
                <a14:useLocalDpi xmlns:a14="http://schemas.microsoft.com/office/drawing/2010/main" val="0"/>
              </a:ext>
            </a:extLst>
          </a:blip>
          <a:stretch>
            <a:fillRect/>
          </a:stretch>
        </p:blipFill>
        <p:spPr>
          <a:xfrm>
            <a:off x="311150" y="967740"/>
            <a:ext cx="3219450" cy="495300"/>
          </a:xfrm>
          <a:prstGeom prst="rect">
            <a:avLst/>
          </a:prstGeom>
        </p:spPr>
      </p:pic>
      <p:sp>
        <p:nvSpPr>
          <p:cNvPr id="7" name="Text Box 8">
            <a:extLst>
              <a:ext uri="{FF2B5EF4-FFF2-40B4-BE49-F238E27FC236}">
                <a16:creationId xmlns:a16="http://schemas.microsoft.com/office/drawing/2014/main" id="{1E6FD191-42EB-4770-83C8-F70AF5C69E4B}"/>
              </a:ext>
            </a:extLst>
          </p:cNvPr>
          <p:cNvSpPr txBox="1"/>
          <p:nvPr/>
        </p:nvSpPr>
        <p:spPr>
          <a:xfrm>
            <a:off x="294481" y="1706881"/>
            <a:ext cx="6248717" cy="760222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en-GB" sz="1200" b="1" dirty="0">
                <a:latin typeface="Arial" panose="020B0604020202020204" pitchFamily="34" charset="0"/>
                <a:cs typeface="Arial" panose="020B0604020202020204" pitchFamily="34" charset="0"/>
              </a:rPr>
              <a:t>What does this qualification cover? </a:t>
            </a:r>
            <a:endParaRPr lang="en-GB" sz="1200" dirty="0">
              <a:latin typeface="Arial" panose="020B0604020202020204" pitchFamily="34" charset="0"/>
              <a:cs typeface="Arial" panose="020B0604020202020204" pitchFamily="34" charset="0"/>
            </a:endParaRPr>
          </a:p>
          <a:p>
            <a:r>
              <a:rPr lang="en-GB" sz="1200" dirty="0">
                <a:latin typeface="Arial"/>
                <a:cs typeface="Arial"/>
              </a:rPr>
              <a:t>By studying </a:t>
            </a:r>
            <a:r>
              <a:rPr lang="en-GB" sz="1200" b="1" dirty="0">
                <a:latin typeface="Arial"/>
                <a:cs typeface="Arial"/>
              </a:rPr>
              <a:t>A Level Computer Science </a:t>
            </a:r>
            <a:r>
              <a:rPr lang="en-GB" sz="1200" dirty="0">
                <a:latin typeface="Arial"/>
                <a:cs typeface="Arial"/>
              </a:rPr>
              <a:t>as part of your programme of study, you will choose to develop an understanding and the ability to apply the fundamental principles and concepts of computer science, including: abstraction, decomposition, logic, algorithms and data representation. You will also learn to analyse problems in computational terms through practical experience of solving such problems, including writing programs in programming languages such as Python, C++ and Java. </a:t>
            </a:r>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You will also learn how </a:t>
            </a:r>
            <a:r>
              <a:rPr lang="en-GB" sz="1200" b="1" dirty="0">
                <a:latin typeface="Arial" panose="020B0604020202020204" pitchFamily="34" charset="0"/>
                <a:cs typeface="Arial" panose="020B0604020202020204" pitchFamily="34" charset="0"/>
              </a:rPr>
              <a:t>programming links to professional work practice</a:t>
            </a:r>
            <a:r>
              <a:rPr lang="en-GB" sz="1200" dirty="0">
                <a:latin typeface="Arial" panose="020B0604020202020204" pitchFamily="34" charset="0"/>
                <a:cs typeface="Arial" panose="020B0604020202020204" pitchFamily="34" charset="0"/>
              </a:rPr>
              <a:t>, and you will be required to thinking creatively, innovatively, analytically, logically and critically when responding to the programming coursework brief. </a:t>
            </a:r>
          </a:p>
          <a:p>
            <a:r>
              <a:rPr lang="en-GB" sz="1200" dirty="0">
                <a:latin typeface="Arial"/>
                <a:cs typeface="Arial"/>
              </a:rPr>
              <a:t>The qualification links to the </a:t>
            </a:r>
            <a:r>
              <a:rPr lang="en-GB" sz="1200" b="1" dirty="0">
                <a:latin typeface="Arial"/>
                <a:cs typeface="Arial"/>
              </a:rPr>
              <a:t>Level 3 Cambridge Technical in Information Technology </a:t>
            </a:r>
            <a:r>
              <a:rPr lang="en-GB" sz="1200" dirty="0">
                <a:latin typeface="Arial"/>
                <a:cs typeface="Arial"/>
              </a:rPr>
              <a:t>and you can take the A Level if you are studying either of the two pathways: </a:t>
            </a:r>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 </a:t>
            </a:r>
            <a:r>
              <a:rPr lang="en-GB" sz="1200" b="1" dirty="0">
                <a:latin typeface="Arial" panose="020B0604020202020204" pitchFamily="34" charset="0"/>
                <a:cs typeface="Arial" panose="020B0604020202020204" pitchFamily="34" charset="0"/>
              </a:rPr>
              <a:t>Emerging Digital Technology Practitioner </a:t>
            </a:r>
            <a:r>
              <a:rPr lang="en-GB" sz="1200" dirty="0">
                <a:latin typeface="Arial" panose="020B0604020202020204" pitchFamily="34" charset="0"/>
                <a:cs typeface="Arial" panose="020B0604020202020204" pitchFamily="34" charset="0"/>
              </a:rPr>
              <a:t>(covering virtual and augmented reality, cyber security, project development and social media and digital marketing) </a:t>
            </a:r>
          </a:p>
          <a:p>
            <a:r>
              <a:rPr lang="en-GB" sz="1200" dirty="0">
                <a:latin typeface="Arial"/>
                <a:cs typeface="Arial"/>
              </a:rPr>
              <a:t>• </a:t>
            </a:r>
            <a:r>
              <a:rPr lang="en-GB" sz="1200" b="1" dirty="0">
                <a:latin typeface="Arial"/>
                <a:cs typeface="Arial"/>
              </a:rPr>
              <a:t>Application Developer </a:t>
            </a:r>
            <a:r>
              <a:rPr lang="en-GB" sz="1200" dirty="0">
                <a:latin typeface="Arial"/>
                <a:cs typeface="Arial"/>
              </a:rPr>
              <a:t>(covering web and app development, games design, cyber security and developing business solutions).</a:t>
            </a:r>
            <a:endParaRPr lang="en-GB" sz="1200" dirty="0">
              <a:latin typeface="Arial" panose="020B0604020202020204" pitchFamily="34" charset="0"/>
              <a:cs typeface="Arial" panose="020B0604020202020204" pitchFamily="34" charset="0"/>
            </a:endParaRPr>
          </a:p>
          <a:p>
            <a:endParaRPr lang="en-GB" sz="1200" dirty="0"/>
          </a:p>
          <a:p>
            <a:r>
              <a:rPr lang="en-GB" sz="1200" dirty="0"/>
              <a:t> There are </a:t>
            </a:r>
            <a:r>
              <a:rPr lang="en-GB" sz="1200" b="1" dirty="0"/>
              <a:t>three </a:t>
            </a:r>
            <a:r>
              <a:rPr lang="en-GB" sz="1200" dirty="0"/>
              <a:t>units that you will study for this A Level: </a:t>
            </a:r>
            <a:endParaRPr lang="en-GB" sz="1200" dirty="0">
              <a:cs typeface="Calibri"/>
            </a:endParaRPr>
          </a:p>
          <a:p>
            <a:r>
              <a:rPr lang="en-GB" sz="1200" dirty="0"/>
              <a:t>• The content of computer systems (Component 1) </a:t>
            </a:r>
            <a:endParaRPr lang="en-GB" sz="1200" dirty="0">
              <a:cs typeface="Calibri" panose="020F0502020204030204"/>
            </a:endParaRPr>
          </a:p>
          <a:p>
            <a:r>
              <a:rPr lang="en-GB" sz="1200" dirty="0"/>
              <a:t>This component will introduce you to the internal workings of the Central Processing Unit (CPU), the exchange of data and will also look at software development, data types and legal and ethical issues. You will use this underpinning content when studying computational thinking, developing programming techniques and when you develop your own programming approach in the Programming project component. </a:t>
            </a:r>
          </a:p>
          <a:p>
            <a:endParaRPr lang="en-GB" sz="1200" dirty="0"/>
          </a:p>
          <a:p>
            <a:r>
              <a:rPr lang="en-GB" sz="1200" dirty="0"/>
              <a:t>• The content of Algorithms and programming (Component 2) </a:t>
            </a:r>
            <a:endParaRPr lang="en-GB" sz="1200" dirty="0">
              <a:cs typeface="Calibri"/>
            </a:endParaRPr>
          </a:p>
          <a:p>
            <a:r>
              <a:rPr lang="en-GB" sz="1200" dirty="0"/>
              <a:t>This component will build on the knowledge and understanding gained in the previous component, developing your understanding of computational thinking and the benefits of applying computational thinking to solve a wide variety of real-world computing problems. You will also be using algorithms to explain and solve problems. </a:t>
            </a:r>
          </a:p>
          <a:p>
            <a:endParaRPr lang="en-GB" sz="1200" dirty="0"/>
          </a:p>
          <a:p>
            <a:r>
              <a:rPr lang="en-GB" sz="1200" dirty="0"/>
              <a:t>• Programming project (Component 3) </a:t>
            </a:r>
            <a:endParaRPr lang="en-GB" sz="1200" dirty="0">
              <a:cs typeface="Calibri"/>
            </a:endParaRPr>
          </a:p>
          <a:p>
            <a:r>
              <a:rPr lang="en-GB" sz="1200" dirty="0"/>
              <a:t>You will be expected to analyse, design, develop, test, evaluate and document a program written in a suitable programming language. The underlying approach to the project is to apply the principles of computational thinking to a practical coding problem.</a:t>
            </a:r>
          </a:p>
          <a:p>
            <a:r>
              <a:rPr lang="en-GB" sz="1200" dirty="0"/>
              <a:t> </a:t>
            </a:r>
          </a:p>
          <a:p>
            <a:r>
              <a:rPr lang="en-GB" sz="1200" b="1" dirty="0"/>
              <a:t>You will be working with local and national computing, digital design and IT companies as part of the units you study and completing employer led projects throughout the course. </a:t>
            </a:r>
            <a:r>
              <a:rPr lang="en-GB" sz="1200" dirty="0">
                <a:latin typeface="Arial" panose="020B0604020202020204" pitchFamily="34" charset="0"/>
                <a:cs typeface="Arial" panose="020B0604020202020204" pitchFamily="34" charset="0"/>
              </a:rPr>
              <a:t> </a:t>
            </a:r>
          </a:p>
        </p:txBody>
      </p:sp>
      <p:sp>
        <p:nvSpPr>
          <p:cNvPr id="8" name="Rectangle 7">
            <a:extLst>
              <a:ext uri="{FF2B5EF4-FFF2-40B4-BE49-F238E27FC236}">
                <a16:creationId xmlns:a16="http://schemas.microsoft.com/office/drawing/2014/main" id="{918FF082-890B-48DB-9F10-3EEF940A30C2}"/>
              </a:ext>
            </a:extLst>
          </p:cNvPr>
          <p:cNvSpPr/>
          <p:nvPr/>
        </p:nvSpPr>
        <p:spPr>
          <a:xfrm>
            <a:off x="293211" y="8908367"/>
            <a:ext cx="6270308" cy="931595"/>
          </a:xfrm>
          <a:prstGeom prst="rect">
            <a:avLst/>
          </a:prstGeom>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9" name="Rectangle 8">
            <a:extLst>
              <a:ext uri="{FF2B5EF4-FFF2-40B4-BE49-F238E27FC236}">
                <a16:creationId xmlns:a16="http://schemas.microsoft.com/office/drawing/2014/main" id="{ADB8F714-86A5-41E6-B5C3-D1884B59C474}"/>
              </a:ext>
            </a:extLst>
          </p:cNvPr>
          <p:cNvSpPr/>
          <p:nvPr/>
        </p:nvSpPr>
        <p:spPr>
          <a:xfrm>
            <a:off x="311150" y="1026915"/>
            <a:ext cx="2659702" cy="369332"/>
          </a:xfrm>
          <a:prstGeom prst="rect">
            <a:avLst/>
          </a:prstGeom>
        </p:spPr>
        <p:txBody>
          <a:bodyPr wrap="none">
            <a:spAutoFit/>
          </a:bodyPr>
          <a:lstStyle/>
          <a:p>
            <a:pPr>
              <a:spcAft>
                <a:spcPts val="0"/>
              </a:spcAft>
            </a:pPr>
            <a:r>
              <a:rPr lang="en-GB" b="1" dirty="0">
                <a:solidFill>
                  <a:srgbClr val="FFFFFF"/>
                </a:solidFill>
                <a:latin typeface="Arial" panose="020B0604020202020204" pitchFamily="34" charset="0"/>
                <a:ea typeface="Calibri" panose="020F0502020204030204" pitchFamily="34" charset="0"/>
                <a:cs typeface="Times New Roman" panose="02020603050405020304" pitchFamily="18" charset="0"/>
              </a:rPr>
              <a:t>COMPUTER SCIENCE </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E061263A-68C3-49F4-B908-F526B820AA4A}"/>
              </a:ext>
            </a:extLst>
          </p:cNvPr>
          <p:cNvSpPr/>
          <p:nvPr/>
        </p:nvSpPr>
        <p:spPr>
          <a:xfrm>
            <a:off x="1732915" y="193061"/>
            <a:ext cx="1724025" cy="707886"/>
          </a:xfrm>
          <a:prstGeom prst="rect">
            <a:avLst/>
          </a:prstGeom>
        </p:spPr>
        <p:txBody>
          <a:bodyPr wrap="square">
            <a:spAutoFit/>
          </a:bodyPr>
          <a:lstStyle/>
          <a:p>
            <a:pPr>
              <a:spcAft>
                <a:spcPts val="0"/>
              </a:spcAft>
            </a:pPr>
            <a:r>
              <a:rPr lang="en-GB" sz="22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A LEVEL)</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i="1" dirty="0">
                <a:solidFill>
                  <a:srgbClr val="FFFFFF"/>
                </a:solidFill>
                <a:latin typeface="Arial" panose="020B0604020202020204" pitchFamily="34" charset="0"/>
                <a:ea typeface="Calibri" panose="020F0502020204030204" pitchFamily="34" charset="0"/>
                <a:cs typeface="Times New Roman" panose="02020603050405020304" pitchFamily="18" charset="0"/>
              </a:rPr>
              <a:t>Specification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Doncaster UTC - Education - Doncaster - 244 photos | Facebook">
            <a:extLst>
              <a:ext uri="{FF2B5EF4-FFF2-40B4-BE49-F238E27FC236}">
                <a16:creationId xmlns:a16="http://schemas.microsoft.com/office/drawing/2014/main" id="{D3DCF911-8C90-4C02-BB7C-60D308E3FA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73676" y="128272"/>
            <a:ext cx="1403984" cy="140398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E374DDE1-42D6-40AC-AD79-D88FFA164543}"/>
              </a:ext>
            </a:extLst>
          </p:cNvPr>
          <p:cNvSpPr txBox="1"/>
          <p:nvPr/>
        </p:nvSpPr>
        <p:spPr>
          <a:xfrm>
            <a:off x="312262" y="8886875"/>
            <a:ext cx="1727200" cy="646331"/>
          </a:xfrm>
          <a:prstGeom prst="rect">
            <a:avLst/>
          </a:prstGeom>
          <a:noFill/>
        </p:spPr>
        <p:txBody>
          <a:bodyPr wrap="square" rtlCol="0">
            <a:spAutoFit/>
          </a:bodyPr>
          <a:lstStyle/>
          <a:p>
            <a:r>
              <a:rPr lang="en-GB" b="1" dirty="0"/>
              <a:t>What’s included </a:t>
            </a:r>
            <a:endParaRPr lang="en-GB" dirty="0"/>
          </a:p>
          <a:p>
            <a:endParaRPr lang="en-GB" dirty="0"/>
          </a:p>
        </p:txBody>
      </p:sp>
      <p:pic>
        <p:nvPicPr>
          <p:cNvPr id="2" name="Picture 2" descr="OCR | Cambridge Assessment">
            <a:extLst>
              <a:ext uri="{FF2B5EF4-FFF2-40B4-BE49-F238E27FC236}">
                <a16:creationId xmlns:a16="http://schemas.microsoft.com/office/drawing/2014/main" id="{995AB23D-2CC7-4093-A657-D49E686DF48D}"/>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4074" t="7672" r="14259" b="16137"/>
          <a:stretch/>
        </p:blipFill>
        <p:spPr bwMode="auto">
          <a:xfrm>
            <a:off x="324097" y="233678"/>
            <a:ext cx="1370717" cy="63754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F5D8EE2E-7719-4C7E-AB84-82E0BCEF7D11}"/>
              </a:ext>
            </a:extLst>
          </p:cNvPr>
          <p:cNvSpPr txBox="1"/>
          <p:nvPr/>
        </p:nvSpPr>
        <p:spPr>
          <a:xfrm>
            <a:off x="320439" y="9467696"/>
            <a:ext cx="6356874"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dirty="0"/>
              <a:t>Programming, app developing, coding, problem solving, testing</a:t>
            </a:r>
          </a:p>
        </p:txBody>
      </p:sp>
    </p:spTree>
    <p:extLst>
      <p:ext uri="{BB962C8B-B14F-4D97-AF65-F5344CB8AC3E}">
        <p14:creationId xmlns:p14="http://schemas.microsoft.com/office/powerpoint/2010/main" val="1265239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Doncaster UTC - Education - Doncaster - 244 photos | Facebook">
            <a:extLst>
              <a:ext uri="{FF2B5EF4-FFF2-40B4-BE49-F238E27FC236}">
                <a16:creationId xmlns:a16="http://schemas.microsoft.com/office/drawing/2014/main" id="{ACDBACB8-8C13-499E-BDC4-AC4D2B47A6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3676" y="128272"/>
            <a:ext cx="1403984" cy="1403984"/>
          </a:xfrm>
          <a:prstGeom prst="rect">
            <a:avLst/>
          </a:prstGeom>
          <a:noFill/>
          <a:extLst>
            <a:ext uri="{909E8E84-426E-40DD-AFC4-6F175D3DCCD1}">
              <a14:hiddenFill xmlns:a14="http://schemas.microsoft.com/office/drawing/2010/main">
                <a:solidFill>
                  <a:srgbClr val="FFFFFF"/>
                </a:solidFill>
              </a14:hiddenFill>
            </a:ext>
          </a:extLst>
        </p:spPr>
      </p:pic>
      <p:sp>
        <p:nvSpPr>
          <p:cNvPr id="2" name="Text Box 10">
            <a:extLst>
              <a:ext uri="{FF2B5EF4-FFF2-40B4-BE49-F238E27FC236}">
                <a16:creationId xmlns:a16="http://schemas.microsoft.com/office/drawing/2014/main" id="{BE57DF29-4BD2-4453-B5B5-D1BA9A6D7E48}"/>
              </a:ext>
            </a:extLst>
          </p:cNvPr>
          <p:cNvSpPr txBox="1"/>
          <p:nvPr/>
        </p:nvSpPr>
        <p:spPr>
          <a:xfrm>
            <a:off x="208279" y="350520"/>
            <a:ext cx="2982595" cy="258027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200" b="1" dirty="0">
                <a:effectLst/>
                <a:latin typeface="Arial"/>
                <a:ea typeface="Calibri" panose="020F0502020204030204" pitchFamily="34" charset="0"/>
                <a:cs typeface="Times New Roman"/>
              </a:rPr>
              <a:t>Key Features</a:t>
            </a:r>
            <a:endParaRPr lang="en-GB" sz="1200" dirty="0">
              <a:effectLst/>
              <a:latin typeface="Arial"/>
              <a:ea typeface="Calibri" panose="020F0502020204030204" pitchFamily="34" charset="0"/>
              <a:cs typeface="Times New Roman"/>
            </a:endParaRPr>
          </a:p>
          <a:p>
            <a:pPr>
              <a:spcAft>
                <a:spcPts val="0"/>
              </a:spcAft>
            </a:pPr>
            <a:endParaRPr lang="en-GB" sz="1200" dirty="0">
              <a:effectLst/>
              <a:latin typeface="Arial"/>
              <a:ea typeface="Calibri" panose="020F0502020204030204" pitchFamily="34" charset="0"/>
              <a:cs typeface="Times New Roman"/>
            </a:endParaRPr>
          </a:p>
          <a:p>
            <a:pPr marL="285750" indent="-285750">
              <a:buFont typeface="Arial"/>
              <a:buChar char="•"/>
            </a:pPr>
            <a:r>
              <a:rPr lang="en-GB" sz="1600" dirty="0">
                <a:ea typeface="+mn-lt"/>
                <a:cs typeface="+mn-lt"/>
              </a:rPr>
              <a:t>Problem solving </a:t>
            </a:r>
            <a:endParaRPr lang="en-GB" sz="1600" dirty="0">
              <a:cs typeface="Calibri"/>
            </a:endParaRPr>
          </a:p>
          <a:p>
            <a:pPr marL="285750" indent="-285750">
              <a:buFont typeface="Arial"/>
              <a:buChar char="•"/>
            </a:pPr>
            <a:r>
              <a:rPr lang="en-GB" sz="1600" dirty="0">
                <a:ea typeface="+mn-lt"/>
                <a:cs typeface="+mn-lt"/>
              </a:rPr>
              <a:t>Understanding algorithms</a:t>
            </a:r>
            <a:endParaRPr lang="en-GB" sz="1600" dirty="0">
              <a:cs typeface="Calibri"/>
            </a:endParaRPr>
          </a:p>
          <a:p>
            <a:pPr marL="285750" indent="-285750">
              <a:buFont typeface="Arial"/>
              <a:buChar char="•"/>
            </a:pPr>
            <a:r>
              <a:rPr lang="en-GB" sz="1600" dirty="0">
                <a:ea typeface="+mn-lt"/>
                <a:cs typeface="+mn-lt"/>
              </a:rPr>
              <a:t>Systems management </a:t>
            </a:r>
            <a:endParaRPr lang="en-GB" sz="1600" dirty="0">
              <a:cs typeface="Calibri"/>
            </a:endParaRPr>
          </a:p>
          <a:p>
            <a:pPr marL="285750" indent="-285750">
              <a:buFont typeface="Arial"/>
              <a:buChar char="•"/>
            </a:pPr>
            <a:r>
              <a:rPr lang="en-GB" sz="1600" dirty="0">
                <a:ea typeface="+mn-lt"/>
                <a:cs typeface="+mn-lt"/>
              </a:rPr>
              <a:t>Web design</a:t>
            </a:r>
            <a:r>
              <a:rPr lang="en-US" sz="1600" dirty="0">
                <a:ea typeface="+mn-lt"/>
                <a:cs typeface="+mn-lt"/>
              </a:rPr>
              <a:t> </a:t>
            </a:r>
            <a:endParaRPr lang="en-GB" sz="1600">
              <a:cs typeface="Calibri"/>
            </a:endParaRPr>
          </a:p>
          <a:p>
            <a:pPr marL="285750" indent="-285750">
              <a:buFont typeface="Arial"/>
              <a:buChar char="•"/>
            </a:pPr>
            <a:r>
              <a:rPr lang="en-GB" sz="1600" dirty="0">
                <a:ea typeface="+mn-lt"/>
                <a:cs typeface="+mn-lt"/>
              </a:rPr>
              <a:t>App development</a:t>
            </a:r>
            <a:r>
              <a:rPr lang="en-US" sz="1600" dirty="0">
                <a:ea typeface="+mn-lt"/>
                <a:cs typeface="+mn-lt"/>
              </a:rPr>
              <a:t> </a:t>
            </a:r>
            <a:endParaRPr lang="en-GB" sz="1600">
              <a:cs typeface="Calibri"/>
            </a:endParaRPr>
          </a:p>
          <a:p>
            <a:pPr marL="285750" indent="-285750">
              <a:buFont typeface="Arial"/>
              <a:buChar char="•"/>
            </a:pPr>
            <a:r>
              <a:rPr lang="en-GB" sz="1600" dirty="0">
                <a:ea typeface="+mn-lt"/>
                <a:cs typeface="+mn-lt"/>
              </a:rPr>
              <a:t>Programming</a:t>
            </a:r>
            <a:r>
              <a:rPr lang="en-US" sz="1600" dirty="0">
                <a:ea typeface="+mn-lt"/>
                <a:cs typeface="+mn-lt"/>
              </a:rPr>
              <a:t> </a:t>
            </a:r>
            <a:endParaRPr lang="en-GB" sz="1600">
              <a:cs typeface="Calibri"/>
            </a:endParaRPr>
          </a:p>
          <a:p>
            <a:pPr marL="285750" indent="-285750">
              <a:buFont typeface="Arial"/>
              <a:buChar char="•"/>
            </a:pPr>
            <a:r>
              <a:rPr lang="en-GB" sz="1600" dirty="0">
                <a:ea typeface="+mn-lt"/>
                <a:cs typeface="+mn-lt"/>
              </a:rPr>
              <a:t>Database design</a:t>
            </a:r>
            <a:endParaRPr lang="en-GB" sz="1400" dirty="0">
              <a:cs typeface="Calibri" panose="020F0502020204030204"/>
            </a:endParaRPr>
          </a:p>
          <a:p>
            <a:pPr>
              <a:spcAft>
                <a:spcPts val="0"/>
              </a:spcAft>
            </a:pPr>
            <a:r>
              <a:rPr lang="en-GB" sz="1200" dirty="0">
                <a:effectLst/>
                <a:latin typeface="Arial"/>
                <a:ea typeface="Calibri" panose="020F0502020204030204" pitchFamily="34" charset="0"/>
                <a:cs typeface="Times New Roman"/>
              </a:rPr>
              <a:t>,</a:t>
            </a:r>
          </a:p>
        </p:txBody>
      </p:sp>
      <p:sp>
        <p:nvSpPr>
          <p:cNvPr id="3" name="Text Box 13">
            <a:extLst>
              <a:ext uri="{FF2B5EF4-FFF2-40B4-BE49-F238E27FC236}">
                <a16:creationId xmlns:a16="http://schemas.microsoft.com/office/drawing/2014/main" id="{258FC657-5F86-416F-8B50-0E564592BECC}"/>
              </a:ext>
            </a:extLst>
          </p:cNvPr>
          <p:cNvSpPr txBox="1"/>
          <p:nvPr/>
        </p:nvSpPr>
        <p:spPr>
          <a:xfrm>
            <a:off x="3254375" y="360680"/>
            <a:ext cx="2019301" cy="256032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200" b="1" dirty="0">
                <a:effectLst/>
                <a:latin typeface="Arial"/>
                <a:ea typeface="Calibri" panose="020F0502020204030204" pitchFamily="34" charset="0"/>
                <a:cs typeface="Times New Roman"/>
              </a:rPr>
              <a:t>Links to workplace</a:t>
            </a:r>
            <a:endParaRPr lang="en-GB" sz="1200" dirty="0">
              <a:effectLst/>
              <a:latin typeface="Arial"/>
              <a:ea typeface="Calibri" panose="020F0502020204030204" pitchFamily="34" charset="0"/>
              <a:cs typeface="Times New Roman"/>
            </a:endParaRPr>
          </a:p>
          <a:p>
            <a:pPr>
              <a:spcAft>
                <a:spcPts val="0"/>
              </a:spcAft>
            </a:pPr>
            <a:endParaRPr lang="en-GB" sz="120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a:buChar char="•"/>
            </a:pPr>
            <a:r>
              <a:rPr lang="en-GB" sz="1400" dirty="0">
                <a:ea typeface="+mn-lt"/>
                <a:cs typeface="+mn-lt"/>
              </a:rPr>
              <a:t>Designer </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a:buChar char="•"/>
            </a:pPr>
            <a:r>
              <a:rPr lang="en-GB" sz="1400" dirty="0">
                <a:ea typeface="+mn-lt"/>
                <a:cs typeface="+mn-lt"/>
              </a:rPr>
              <a:t>Programmer</a:t>
            </a:r>
            <a:r>
              <a:rPr lang="en-US" sz="1400" dirty="0">
                <a:ea typeface="+mn-lt"/>
                <a:cs typeface="+mn-lt"/>
              </a:rPr>
              <a:t> </a:t>
            </a:r>
            <a:endParaRPr lang="en-GB" sz="1400" dirty="0">
              <a:cs typeface="Calibri" panose="020F0502020204030204"/>
            </a:endParaRPr>
          </a:p>
          <a:p>
            <a:pPr marL="171450" indent="-171450">
              <a:buFont typeface="Arial"/>
              <a:buChar char="•"/>
            </a:pPr>
            <a:r>
              <a:rPr lang="en-GB" sz="1400" dirty="0">
                <a:ea typeface="+mn-lt"/>
                <a:cs typeface="+mn-lt"/>
              </a:rPr>
              <a:t>Web designer </a:t>
            </a:r>
            <a:endParaRPr lang="en-GB" sz="1400" dirty="0">
              <a:cs typeface="Calibri" panose="020F0502020204030204"/>
            </a:endParaRPr>
          </a:p>
          <a:p>
            <a:pPr marL="171450" indent="-171450">
              <a:buFont typeface="Arial"/>
              <a:buChar char="•"/>
            </a:pPr>
            <a:r>
              <a:rPr lang="en-GB" sz="1400" dirty="0">
                <a:ea typeface="+mn-lt"/>
                <a:cs typeface="+mn-lt"/>
              </a:rPr>
              <a:t>App designer</a:t>
            </a:r>
            <a:r>
              <a:rPr lang="en-US" sz="1400" dirty="0">
                <a:ea typeface="+mn-lt"/>
                <a:cs typeface="+mn-lt"/>
              </a:rPr>
              <a:t> </a:t>
            </a:r>
            <a:endParaRPr lang="en-GB" sz="1400" dirty="0">
              <a:cs typeface="Calibri" panose="020F0502020204030204"/>
            </a:endParaRPr>
          </a:p>
          <a:p>
            <a:pPr marL="171450" indent="-171450">
              <a:buFont typeface="Arial"/>
              <a:buChar char="•"/>
            </a:pPr>
            <a:r>
              <a:rPr lang="en-GB" sz="1400" dirty="0">
                <a:ea typeface="+mn-lt"/>
                <a:cs typeface="+mn-lt"/>
              </a:rPr>
              <a:t>IT Consultant</a:t>
            </a:r>
            <a:r>
              <a:rPr lang="en-US" sz="1400" dirty="0">
                <a:ea typeface="+mn-lt"/>
                <a:cs typeface="+mn-lt"/>
              </a:rPr>
              <a:t> </a:t>
            </a:r>
            <a:endParaRPr lang="en-GB" sz="1400" dirty="0">
              <a:cs typeface="Calibri" panose="020F0502020204030204"/>
            </a:endParaRPr>
          </a:p>
          <a:p>
            <a:pPr marL="171450" indent="-171450">
              <a:buFont typeface="Arial"/>
              <a:buChar char="•"/>
            </a:pPr>
            <a:r>
              <a:rPr lang="en-GB" sz="1400" dirty="0">
                <a:ea typeface="+mn-lt"/>
                <a:cs typeface="+mn-lt"/>
              </a:rPr>
              <a:t>Computer technician</a:t>
            </a:r>
            <a:r>
              <a:rPr lang="en-US" sz="1400" dirty="0">
                <a:ea typeface="+mn-lt"/>
                <a:cs typeface="+mn-lt"/>
              </a:rPr>
              <a:t> </a:t>
            </a:r>
            <a:endParaRPr lang="en-GB" sz="1400" dirty="0">
              <a:cs typeface="Calibri" panose="020F0502020204030204"/>
            </a:endParaRPr>
          </a:p>
          <a:p>
            <a:pPr marL="171450" indent="-171450">
              <a:buFont typeface="Arial"/>
              <a:buChar char="•"/>
            </a:pPr>
            <a:r>
              <a:rPr lang="en-GB" sz="1400" dirty="0">
                <a:ea typeface="+mn-lt"/>
                <a:cs typeface="+mn-lt"/>
              </a:rPr>
              <a:t>IT Manager</a:t>
            </a:r>
            <a:r>
              <a:rPr lang="en-US" sz="1400" dirty="0">
                <a:ea typeface="+mn-lt"/>
                <a:cs typeface="+mn-lt"/>
              </a:rPr>
              <a:t> </a:t>
            </a:r>
            <a:endParaRPr lang="en-GB" sz="1400" dirty="0">
              <a:cs typeface="Calibri" panose="020F0502020204030204"/>
            </a:endParaRPr>
          </a:p>
          <a:p>
            <a:pPr marL="171450" indent="-171450">
              <a:buFont typeface="Arial"/>
              <a:buChar char="•"/>
            </a:pPr>
            <a:r>
              <a:rPr lang="en-GB" sz="1400" dirty="0">
                <a:ea typeface="+mn-lt"/>
                <a:cs typeface="+mn-lt"/>
              </a:rPr>
              <a:t>Network design</a:t>
            </a:r>
            <a:endParaRPr lang="en-GB" sz="1400" dirty="0">
              <a:cs typeface="Calibri" panose="020F0502020204030204"/>
            </a:endParaRPr>
          </a:p>
        </p:txBody>
      </p:sp>
      <p:pic>
        <p:nvPicPr>
          <p:cNvPr id="13" name="Picture 12">
            <a:extLst>
              <a:ext uri="{FF2B5EF4-FFF2-40B4-BE49-F238E27FC236}">
                <a16:creationId xmlns:a16="http://schemas.microsoft.com/office/drawing/2014/main" id="{B9CF2795-DB6E-490D-BAF8-09476C8A88DC}"/>
              </a:ext>
            </a:extLst>
          </p:cNvPr>
          <p:cNvPicPr>
            <a:picLocks noChangeAspect="1"/>
          </p:cNvPicPr>
          <p:nvPr/>
        </p:nvPicPr>
        <p:blipFill>
          <a:blip r:embed="rId3"/>
          <a:stretch>
            <a:fillRect/>
          </a:stretch>
        </p:blipFill>
        <p:spPr>
          <a:xfrm>
            <a:off x="247733" y="3092449"/>
            <a:ext cx="6429927" cy="5289552"/>
          </a:xfrm>
          <a:prstGeom prst="rect">
            <a:avLst/>
          </a:prstGeom>
        </p:spPr>
      </p:pic>
      <p:pic>
        <p:nvPicPr>
          <p:cNvPr id="14" name="Picture 13">
            <a:extLst>
              <a:ext uri="{FF2B5EF4-FFF2-40B4-BE49-F238E27FC236}">
                <a16:creationId xmlns:a16="http://schemas.microsoft.com/office/drawing/2014/main" id="{98DFA5DB-2FD6-4874-9106-BAB4546B15B5}"/>
              </a:ext>
            </a:extLst>
          </p:cNvPr>
          <p:cNvPicPr>
            <a:picLocks noChangeAspect="1"/>
          </p:cNvPicPr>
          <p:nvPr/>
        </p:nvPicPr>
        <p:blipFill>
          <a:blip r:embed="rId4"/>
          <a:stretch>
            <a:fillRect/>
          </a:stretch>
        </p:blipFill>
        <p:spPr>
          <a:xfrm>
            <a:off x="133414" y="8601598"/>
            <a:ext cx="2183066" cy="1155741"/>
          </a:xfrm>
          <a:prstGeom prst="rect">
            <a:avLst/>
          </a:prstGeom>
        </p:spPr>
      </p:pic>
      <p:pic>
        <p:nvPicPr>
          <p:cNvPr id="15" name="Picture 14">
            <a:extLst>
              <a:ext uri="{FF2B5EF4-FFF2-40B4-BE49-F238E27FC236}">
                <a16:creationId xmlns:a16="http://schemas.microsoft.com/office/drawing/2014/main" id="{D8EF1779-C34C-4539-9362-15A5B4214ECE}"/>
              </a:ext>
            </a:extLst>
          </p:cNvPr>
          <p:cNvPicPr>
            <a:picLocks noChangeAspect="1"/>
          </p:cNvPicPr>
          <p:nvPr/>
        </p:nvPicPr>
        <p:blipFill>
          <a:blip r:embed="rId5"/>
          <a:stretch>
            <a:fillRect/>
          </a:stretch>
        </p:blipFill>
        <p:spPr>
          <a:xfrm>
            <a:off x="2388808" y="8601599"/>
            <a:ext cx="2381312" cy="1155740"/>
          </a:xfrm>
          <a:prstGeom prst="rect">
            <a:avLst/>
          </a:prstGeom>
        </p:spPr>
      </p:pic>
      <p:pic>
        <p:nvPicPr>
          <p:cNvPr id="16" name="Picture 15">
            <a:extLst>
              <a:ext uri="{FF2B5EF4-FFF2-40B4-BE49-F238E27FC236}">
                <a16:creationId xmlns:a16="http://schemas.microsoft.com/office/drawing/2014/main" id="{2691760C-8688-4B8D-9FA8-3A800ACF68F4}"/>
              </a:ext>
            </a:extLst>
          </p:cNvPr>
          <p:cNvPicPr>
            <a:picLocks noChangeAspect="1"/>
          </p:cNvPicPr>
          <p:nvPr/>
        </p:nvPicPr>
        <p:blipFill>
          <a:blip r:embed="rId6"/>
          <a:stretch>
            <a:fillRect/>
          </a:stretch>
        </p:blipFill>
        <p:spPr>
          <a:xfrm>
            <a:off x="4881916" y="8600295"/>
            <a:ext cx="1671284" cy="1157043"/>
          </a:xfrm>
          <a:prstGeom prst="rect">
            <a:avLst/>
          </a:prstGeom>
        </p:spPr>
      </p:pic>
    </p:spTree>
    <p:extLst>
      <p:ext uri="{BB962C8B-B14F-4D97-AF65-F5344CB8AC3E}">
        <p14:creationId xmlns:p14="http://schemas.microsoft.com/office/powerpoint/2010/main" val="41155307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9BB34914879AA43A80A7FAD5D336354" ma:contentTypeVersion="9" ma:contentTypeDescription="Create a new document." ma:contentTypeScope="" ma:versionID="b06fc3ff9d87009e34c91f5e760de746">
  <xsd:schema xmlns:xsd="http://www.w3.org/2001/XMLSchema" xmlns:xs="http://www.w3.org/2001/XMLSchema" xmlns:p="http://schemas.microsoft.com/office/2006/metadata/properties" xmlns:ns2="3ed48692-dfab-40da-bce2-ffc2283ddabb" targetNamespace="http://schemas.microsoft.com/office/2006/metadata/properties" ma:root="true" ma:fieldsID="926f945bdc93164be99f61e03499c491" ns2:_="">
    <xsd:import namespace="3ed48692-dfab-40da-bce2-ffc2283ddab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d48692-dfab-40da-bce2-ffc2283dda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01493C-04E9-49DC-912B-401B40BB2139}">
  <ds:schemaRefs>
    <ds:schemaRef ds:uri="http://schemas.microsoft.com/sharepoint/v3/contenttype/forms"/>
  </ds:schemaRefs>
</ds:datastoreItem>
</file>

<file path=customXml/itemProps2.xml><?xml version="1.0" encoding="utf-8"?>
<ds:datastoreItem xmlns:ds="http://schemas.openxmlformats.org/officeDocument/2006/customXml" ds:itemID="{736663C0-1314-4074-8860-63BB5F97BFE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349FF2B-C799-47E8-9C08-37D99656A7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d48692-dfab-40da-bce2-ffc2283dda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269</TotalTime>
  <Words>449</Words>
  <Application>Microsoft Office PowerPoint</Application>
  <PresentationFormat>A4 Paper (210x297 mm)</PresentationFormat>
  <Paragraphs>29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Natasha Naylor</dc:creator>
  <cp:lastModifiedBy>Natasha Naylor</cp:lastModifiedBy>
  <cp:revision>58</cp:revision>
  <dcterms:created xsi:type="dcterms:W3CDTF">2020-06-18T14:18:28Z</dcterms:created>
  <dcterms:modified xsi:type="dcterms:W3CDTF">2020-07-20T14:48:17Z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0x01010029BB34914879AA43A80A7FAD5D336354</vt:lpwstr>
  </property>
</Properties>
</file>